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58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4" r:id="rId20"/>
    <p:sldId id="285" r:id="rId21"/>
    <p:sldId id="288" r:id="rId22"/>
    <p:sldId id="291" r:id="rId23"/>
    <p:sldId id="283" r:id="rId24"/>
    <p:sldId id="275" r:id="rId25"/>
    <p:sldId id="276" r:id="rId26"/>
    <p:sldId id="277" r:id="rId27"/>
    <p:sldId id="278" r:id="rId28"/>
    <p:sldId id="281" r:id="rId29"/>
    <p:sldId id="282" r:id="rId30"/>
    <p:sldId id="279" r:id="rId31"/>
    <p:sldId id="280" r:id="rId32"/>
    <p:sldId id="292" r:id="rId33"/>
    <p:sldId id="293" r:id="rId34"/>
    <p:sldId id="294" r:id="rId35"/>
    <p:sldId id="295" r:id="rId36"/>
    <p:sldId id="296" r:id="rId37"/>
    <p:sldId id="303" r:id="rId38"/>
    <p:sldId id="302" r:id="rId39"/>
    <p:sldId id="297" r:id="rId40"/>
    <p:sldId id="300" r:id="rId41"/>
    <p:sldId id="304" r:id="rId42"/>
    <p:sldId id="305" r:id="rId43"/>
    <p:sldId id="306" r:id="rId44"/>
    <p:sldId id="329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25" r:id="rId58"/>
    <p:sldId id="326" r:id="rId59"/>
    <p:sldId id="327" r:id="rId60"/>
    <p:sldId id="328" r:id="rId61"/>
    <p:sldId id="319" r:id="rId62"/>
    <p:sldId id="320" r:id="rId63"/>
    <p:sldId id="321" r:id="rId64"/>
    <p:sldId id="322" r:id="rId65"/>
    <p:sldId id="323" r:id="rId66"/>
    <p:sldId id="32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02" y="7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4B4AA-0160-4D1E-9FA9-A1C07A2DFA40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D1A8-B8AF-49D9-818B-EB3BEB5FB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ADCD1D-5907-4682-8D0C-FF1DFDD74C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08DD4E-8171-4524-8B7C-DA578387C99B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6013" y="30321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3D47EA-BEA3-445A-BD1D-BE6AE0FE9CA5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6013" y="30321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EDAD72-032B-426E-9109-7FAFE3FA475E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6013" y="30321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503238" y="4267200"/>
            <a:ext cx="5851525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F435FE-8292-40D3-BF7D-B72C4BD72CDA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3775" y="303213"/>
            <a:ext cx="4870450" cy="36528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503238" y="4314825"/>
            <a:ext cx="58547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17575"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6363"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3563" defTabSz="9175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907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79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51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62363" defTabSz="91757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06CDC-41DA-40F4-BCF7-293E9FB6308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99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379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2A77E-6543-4FB0-94D6-99F65A5E675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7D0F2B-DD80-4325-8E2C-A6A9F2BBF26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D66C4A-DA1F-4C39-8F9B-A1E0793E1E6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219007-84FB-4B26-A6D9-D986B992FFB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8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578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89CE7-0552-421C-9EAD-8267410F30F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6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7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4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B9D9C87-E6C1-41E4-82CB-6F59F80DFD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946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BF8F20D-5A44-470A-B342-EDA4056232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169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9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5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0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5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83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1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45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40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B2BAE-18C7-49F8-BCC4-C2D03F600458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081E5-E98B-4467-A874-D065B2120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8.jpeg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9.png"/><Relationship Id="rId4" Type="http://schemas.openxmlformats.org/officeDocument/2006/relationships/image" Target="../media/image27.jpeg"/><Relationship Id="rId9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wmf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13" Type="http://schemas.openxmlformats.org/officeDocument/2006/relationships/image" Target="../media/image63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5" Type="http://schemas.openxmlformats.org/officeDocument/2006/relationships/image" Target="../media/image55.png"/><Relationship Id="rId15" Type="http://schemas.openxmlformats.org/officeDocument/2006/relationships/image" Target="../media/image65.jpeg"/><Relationship Id="rId10" Type="http://schemas.openxmlformats.org/officeDocument/2006/relationships/image" Target="../media/image60.jpeg"/><Relationship Id="rId4" Type="http://schemas.openxmlformats.org/officeDocument/2006/relationships/image" Target="../media/image54.png"/><Relationship Id="rId9" Type="http://schemas.openxmlformats.org/officeDocument/2006/relationships/image" Target="../media/image59.jpeg"/><Relationship Id="rId1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71.jpeg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70.emf"/><Relationship Id="rId5" Type="http://schemas.openxmlformats.org/officeDocument/2006/relationships/image" Target="../media/image73.jpe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72.jpeg"/><Relationship Id="rId9" Type="http://schemas.openxmlformats.org/officeDocument/2006/relationships/image" Target="../media/image6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7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82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6.png"/><Relationship Id="rId5" Type="http://schemas.openxmlformats.org/officeDocument/2006/relationships/hyperlink" Target="http://www.cfar.umd.edu/~fer/website-texture/texture.htm" TargetMode="External"/><Relationship Id="rId4" Type="http://schemas.openxmlformats.org/officeDocument/2006/relationships/image" Target="../media/image10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://www.cs.berkeley.edu/~efros/research/synthesi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0.bin"/><Relationship Id="rId2" Type="http://schemas.openxmlformats.org/officeDocument/2006/relationships/tags" Target="../tags/tag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5.png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087112"/>
            <a:ext cx="6172200" cy="856488"/>
          </a:xfrm>
        </p:spPr>
        <p:txBody>
          <a:bodyPr>
            <a:normAutofit fontScale="92500"/>
          </a:bodyPr>
          <a:lstStyle/>
          <a:p>
            <a:r>
              <a:rPr lang="en-US" dirty="0"/>
              <a:t>Some slides: courtesy of David Jacobs</a:t>
            </a:r>
          </a:p>
        </p:txBody>
      </p:sp>
    </p:spTree>
    <p:extLst>
      <p:ext uri="{BB962C8B-B14F-4D97-AF65-F5344CB8AC3E}">
        <p14:creationId xmlns:p14="http://schemas.microsoft.com/office/powerpoint/2010/main" val="159119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762000"/>
            <a:ext cx="807129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24400" y="2133600"/>
            <a:ext cx="78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slant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0" y="2133600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tilt</a:t>
            </a:r>
          </a:p>
        </p:txBody>
      </p:sp>
    </p:spTree>
    <p:extLst>
      <p:ext uri="{BB962C8B-B14F-4D97-AF65-F5344CB8AC3E}">
        <p14:creationId xmlns:p14="http://schemas.microsoft.com/office/powerpoint/2010/main" val="351827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description for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main issues</a:t>
            </a:r>
          </a:p>
          <a:p>
            <a:r>
              <a:rPr lang="en-US" b="1" dirty="0"/>
              <a:t>1. Local description: </a:t>
            </a:r>
            <a:r>
              <a:rPr lang="en-US" dirty="0"/>
              <a:t>extracting image structure with filters (blobs, edges, </a:t>
            </a:r>
            <a:r>
              <a:rPr lang="en-US" dirty="0" err="1"/>
              <a:t>Gabors</a:t>
            </a:r>
            <a:r>
              <a:rPr lang="en-US" dirty="0"/>
              <a:t>,  or  </a:t>
            </a:r>
            <a:r>
              <a:rPr lang="en-US" dirty="0" err="1"/>
              <a:t>keypoint</a:t>
            </a:r>
            <a:r>
              <a:rPr lang="en-US" dirty="0"/>
              <a:t> descriptors) ; different scales</a:t>
            </a:r>
          </a:p>
          <a:p>
            <a:r>
              <a:rPr lang="en-US" b="1" dirty="0"/>
              <a:t>2. Global description: </a:t>
            </a:r>
          </a:p>
          <a:p>
            <a:pPr marL="0" indent="0">
              <a:buNone/>
            </a:pPr>
            <a:r>
              <a:rPr lang="en-US" dirty="0"/>
              <a:t>    -  statistical models (histograms or higher     	order   statistics, MRF )</a:t>
            </a:r>
          </a:p>
          <a:p>
            <a:pPr marL="0" indent="0">
              <a:buNone/>
            </a:pPr>
            <a:r>
              <a:rPr lang="en-US" dirty="0"/>
              <a:t>     - Some models (networks,  ant systems, etc.)</a:t>
            </a:r>
          </a:p>
        </p:txBody>
      </p:sp>
    </p:spTree>
    <p:extLst>
      <p:ext uri="{BB962C8B-B14F-4D97-AF65-F5344CB8AC3E}">
        <p14:creationId xmlns:p14="http://schemas.microsoft.com/office/powerpoint/2010/main" val="283756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computing texture?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Indicative of material property -&gt; attribute description of objects</a:t>
            </a:r>
          </a:p>
          <a:p>
            <a:r>
              <a:rPr lang="en-US" dirty="0"/>
              <a:t>Good descriptor for scene elements</a:t>
            </a:r>
          </a:p>
          <a:p>
            <a:r>
              <a:rPr lang="en-US" dirty="0"/>
              <a:t>For boundary classification: need to distinguish between object boundary and texture edges</a:t>
            </a:r>
          </a:p>
        </p:txBody>
      </p:sp>
    </p:spTree>
    <p:extLst>
      <p:ext uri="{BB962C8B-B14F-4D97-AF65-F5344CB8AC3E}">
        <p14:creationId xmlns:p14="http://schemas.microsoft.com/office/powerpoint/2010/main" val="57132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Local: Filter selection and scale selection for local descriptors</a:t>
            </a:r>
          </a:p>
          <a:p>
            <a:r>
              <a:rPr lang="en-US" dirty="0"/>
              <a:t>Global: Statistical description: histogram</a:t>
            </a:r>
          </a:p>
          <a:p>
            <a:r>
              <a:rPr lang="en-US" dirty="0"/>
              <a:t>MFS (</a:t>
            </a:r>
            <a:r>
              <a:rPr lang="en-US" dirty="0" err="1"/>
              <a:t>multifractal</a:t>
            </a:r>
            <a:r>
              <a:rPr lang="en-US" dirty="0"/>
              <a:t> spectrum): invariant to geometric and illumination changes</a:t>
            </a:r>
          </a:p>
          <a:p>
            <a:r>
              <a:rPr lang="en-US" dirty="0"/>
              <a:t>Edge classification using texture and applying it </a:t>
            </a:r>
            <a:r>
              <a:rPr lang="en-US"/>
              <a:t>shadow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9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Local descriptors: motivation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2095" t="24593" r="32455" b="52260"/>
          <a:stretch>
            <a:fillRect/>
          </a:stretch>
        </p:blipFill>
        <p:spPr bwMode="auto">
          <a:xfrm>
            <a:off x="1671823" y="1295400"/>
            <a:ext cx="4511154" cy="195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02895" y="3243333"/>
            <a:ext cx="7422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Ideally we think of texture as consisting of texture elements (</a:t>
            </a:r>
            <a:r>
              <a:rPr lang="en-US" sz="2000" b="1" dirty="0" err="1"/>
              <a:t>Textons</a:t>
            </a:r>
            <a:r>
              <a:rPr lang="en-US" sz="20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5951257"/>
            <a:ext cx="655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in real images there are no canonical elements, we apply filter</a:t>
            </a:r>
          </a:p>
          <a:p>
            <a:r>
              <a:rPr lang="en-US" dirty="0"/>
              <a:t> that pick up “</a:t>
            </a:r>
            <a:r>
              <a:rPr lang="en-US" b="1" dirty="0"/>
              <a:t>blobs</a:t>
            </a:r>
            <a:r>
              <a:rPr lang="en-US" dirty="0"/>
              <a:t>” and “</a:t>
            </a:r>
            <a:r>
              <a:rPr lang="en-US" b="1" dirty="0"/>
              <a:t>bars</a:t>
            </a:r>
            <a:r>
              <a:rPr lang="en-US" dirty="0"/>
              <a:t>”</a:t>
            </a:r>
          </a:p>
        </p:txBody>
      </p:sp>
      <p:pic>
        <p:nvPicPr>
          <p:cNvPr id="1026" name="Picture 2" descr="C:\Data\articles\yong\texture_2010\figures\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0"/>
            <a:ext cx="2555800" cy="19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06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</a:t>
            </a:r>
            <a:r>
              <a:rPr lang="en-US" altLang="en-US" sz="2400"/>
              <a:t>(Forsyth &amp; Ponce)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638300"/>
            <a:ext cx="8178800" cy="507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890588" y="71770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endParaRPr lang="en-US" altLang="en-US" sz="180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1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6100"/>
            <a:ext cx="8305800" cy="57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6994525" y="1717675"/>
            <a:ext cx="1789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80980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are Right Filters?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Multi-scale is good, since we don’t know right scale a priori.</a:t>
            </a:r>
          </a:p>
          <a:p>
            <a:r>
              <a:rPr lang="en-US" altLang="en-US" sz="2800"/>
              <a:t>Easiest to compare with naïve Bayes:</a:t>
            </a:r>
          </a:p>
          <a:p>
            <a:pPr>
              <a:buFontTx/>
              <a:buNone/>
            </a:pPr>
            <a:r>
              <a:rPr lang="en-US" altLang="en-US" sz="2800"/>
              <a:t>Filter image one: </a:t>
            </a:r>
            <a:r>
              <a:rPr lang="en-US" altLang="en-US" sz="2800" i="1"/>
              <a:t>(F1, F2, …)</a:t>
            </a:r>
          </a:p>
          <a:p>
            <a:pPr>
              <a:buFontTx/>
              <a:buNone/>
            </a:pPr>
            <a:r>
              <a:rPr lang="en-US" altLang="en-US" sz="2800"/>
              <a:t>Filter image two: </a:t>
            </a:r>
            <a:r>
              <a:rPr lang="en-US" altLang="en-US" sz="2800" i="1"/>
              <a:t>(G1, G2, …)</a:t>
            </a:r>
          </a:p>
          <a:p>
            <a:pPr>
              <a:buFontTx/>
              <a:buNone/>
            </a:pPr>
            <a:r>
              <a:rPr lang="en-US" altLang="en-US" sz="2800" i="1"/>
              <a:t>S </a:t>
            </a:r>
            <a:r>
              <a:rPr lang="en-US" altLang="en-US" sz="2800"/>
              <a:t>means image one and two have same texture.</a:t>
            </a:r>
          </a:p>
          <a:p>
            <a:pPr>
              <a:buFontTx/>
              <a:buNone/>
            </a:pPr>
            <a:r>
              <a:rPr lang="en-US" altLang="en-US" sz="2800"/>
              <a:t>Approximate: </a:t>
            </a:r>
            <a:r>
              <a:rPr lang="en-US" altLang="en-US" sz="2800" i="1"/>
              <a:t>P(F1,G1,F2,G2, …| S</a:t>
            </a:r>
            <a:r>
              <a:rPr lang="en-US" altLang="en-US" sz="2800"/>
              <a:t>)</a:t>
            </a:r>
          </a:p>
          <a:p>
            <a:pPr>
              <a:buFontTx/>
              <a:buNone/>
            </a:pPr>
            <a:r>
              <a:rPr lang="en-US" altLang="en-US" sz="2800"/>
              <a:t>By P(</a:t>
            </a:r>
            <a:r>
              <a:rPr lang="en-US" altLang="en-US" sz="2800" i="1"/>
              <a:t>F1,G1|S)*</a:t>
            </a:r>
            <a:r>
              <a:rPr lang="en-US" altLang="en-US" sz="2800"/>
              <a:t>P(</a:t>
            </a:r>
            <a:r>
              <a:rPr lang="en-US" altLang="en-US" sz="2800" i="1"/>
              <a:t>F2,G2|S)*…</a:t>
            </a:r>
          </a:p>
        </p:txBody>
      </p:sp>
    </p:spTree>
    <p:extLst>
      <p:ext uri="{BB962C8B-B14F-4D97-AF65-F5344CB8AC3E}">
        <p14:creationId xmlns:p14="http://schemas.microsoft.com/office/powerpoint/2010/main" val="217139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are Right Filters?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more independent the better.</a:t>
            </a:r>
          </a:p>
          <a:p>
            <a:pPr lvl="1"/>
            <a:r>
              <a:rPr lang="en-US" altLang="en-US"/>
              <a:t>In an image, output of one filter should be independent of others.</a:t>
            </a:r>
          </a:p>
          <a:p>
            <a:pPr lvl="1"/>
            <a:r>
              <a:rPr lang="en-US" altLang="en-US"/>
              <a:t>Because our comparison assumes independence.</a:t>
            </a:r>
          </a:p>
          <a:p>
            <a:pPr lvl="1"/>
            <a:r>
              <a:rPr lang="en-US" altLang="en-US"/>
              <a:t>Wavelets seem to be best.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999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 filter at multiple scales.</a:t>
            </a:r>
          </a:p>
          <a:p>
            <a:pPr marL="0" indent="0">
              <a:buNone/>
            </a:pPr>
            <a:r>
              <a:rPr lang="en-US" dirty="0"/>
              <a:t>• The biggest response should be when </a:t>
            </a:r>
          </a:p>
          <a:p>
            <a:pPr marL="0" indent="0">
              <a:buNone/>
            </a:pPr>
            <a:r>
              <a:rPr lang="en-US" dirty="0"/>
              <a:t>    the filter has the same location and </a:t>
            </a:r>
          </a:p>
          <a:p>
            <a:pPr marL="0" indent="0">
              <a:buNone/>
            </a:pPr>
            <a:r>
              <a:rPr lang="en-US" dirty="0"/>
              <a:t>    scale as the blob.</a:t>
            </a:r>
          </a:p>
        </p:txBody>
      </p:sp>
    </p:spTree>
    <p:extLst>
      <p:ext uri="{BB962C8B-B14F-4D97-AF65-F5344CB8AC3E}">
        <p14:creationId xmlns:p14="http://schemas.microsoft.com/office/powerpoint/2010/main" val="137744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far.umd.edu/~fer/High-resolution-data-base/RT09_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3911164"/>
            <a:ext cx="2201914" cy="165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ata\articles\yong\cviu-texture-sift\CVIU-gray\fire_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3733801"/>
            <a:ext cx="288174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tina-vision.net/ilib/ims_broadat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8" y="607759"/>
            <a:ext cx="2667002" cy="26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65239" y="293240"/>
            <a:ext cx="116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0035" y="3364469"/>
            <a:ext cx="544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textures (material classification): </a:t>
            </a:r>
            <a:r>
              <a:rPr lang="en-US" dirty="0" err="1"/>
              <a:t>Brodatz</a:t>
            </a:r>
            <a:r>
              <a:rPr lang="en-US" dirty="0"/>
              <a:t> dataset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697" y="5916954"/>
            <a:ext cx="452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general textures on unstructured scenes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6044764"/>
            <a:ext cx="181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textures</a:t>
            </a:r>
          </a:p>
        </p:txBody>
      </p:sp>
      <p:pic>
        <p:nvPicPr>
          <p:cNvPr id="2050" name="Picture 2" descr="C:\Data\articles\yong\texture_2010\figures\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989" y="3926489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05662" y="922895"/>
            <a:ext cx="2110187" cy="204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C:\Data\articles\yong\texture_2010\figures\0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90" y="798260"/>
            <a:ext cx="2898056" cy="217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62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Surround filter 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157651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• When does this have </a:t>
            </a:r>
          </a:p>
          <a:p>
            <a:r>
              <a:rPr lang="en-US" dirty="0"/>
              <a:t>biggest response?</a:t>
            </a:r>
          </a:p>
          <a:p>
            <a:r>
              <a:rPr lang="en-US" dirty="0"/>
              <a:t>• When inside is dark  </a:t>
            </a:r>
          </a:p>
          <a:p>
            <a:r>
              <a:rPr lang="en-US" dirty="0"/>
              <a:t>•And outside is light  </a:t>
            </a:r>
          </a:p>
          <a:p>
            <a:r>
              <a:rPr lang="en-US" dirty="0"/>
              <a:t>• Similar filters are in  humans and animals </a:t>
            </a:r>
          </a:p>
        </p:txBody>
      </p:sp>
      <p:sp>
        <p:nvSpPr>
          <p:cNvPr id="4" name="Oval 3"/>
          <p:cNvSpPr/>
          <p:nvPr/>
        </p:nvSpPr>
        <p:spPr>
          <a:xfrm>
            <a:off x="960120" y="1874520"/>
            <a:ext cx="2194560" cy="2194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463040" y="2377440"/>
            <a:ext cx="1188720" cy="1188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78511" y="2418900"/>
            <a:ext cx="559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-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2995" y="167833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Rectangle 7"/>
          <p:cNvSpPr/>
          <p:nvPr/>
        </p:nvSpPr>
        <p:spPr>
          <a:xfrm>
            <a:off x="1878511" y="3361194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989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filter</a:t>
            </a:r>
          </a:p>
        </p:txBody>
      </p:sp>
      <p:sp>
        <p:nvSpPr>
          <p:cNvPr id="19460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err="1"/>
              <a:t>Laplacian</a:t>
            </a:r>
            <a:r>
              <a:rPr lang="en-US" dirty="0"/>
              <a:t> of Gaussian: Circularly symmetric operator for blob detection in 2D</a:t>
            </a:r>
          </a:p>
        </p:txBody>
      </p:sp>
      <p:pic>
        <p:nvPicPr>
          <p:cNvPr id="19461" name="Picture 5" descr="log_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273885"/>
            <a:ext cx="3657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lo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458" name="Object 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34278856"/>
              </p:ext>
            </p:extLst>
          </p:nvPr>
        </p:nvGraphicFramePr>
        <p:xfrm>
          <a:off x="3733800" y="4351338"/>
          <a:ext cx="35798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Equation" r:id="rId6" imgW="1104840" imgH="444240" progId="Equation.3">
                  <p:embed/>
                </p:oleObj>
              </mc:Choice>
              <mc:Fallback>
                <p:oleObj name="Equation" r:id="rId6" imgW="11048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351338"/>
                        <a:ext cx="3579812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186288"/>
              </p:ext>
            </p:extLst>
          </p:nvPr>
        </p:nvGraphicFramePr>
        <p:xfrm>
          <a:off x="3340768" y="5782104"/>
          <a:ext cx="3364832" cy="103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Equation" r:id="rId8" imgW="1574640" imgH="482400" progId="Equation.3">
                  <p:embed/>
                </p:oleObj>
              </mc:Choice>
              <mc:Fallback>
                <p:oleObj name="Equation" r:id="rId8" imgW="15746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768" y="5782104"/>
                        <a:ext cx="3364832" cy="103224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27945" y="6019800"/>
            <a:ext cx="25124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Need to scale-normalize:</a:t>
            </a:r>
          </a:p>
        </p:txBody>
      </p:sp>
    </p:spTree>
    <p:extLst>
      <p:ext uri="{BB962C8B-B14F-4D97-AF65-F5344CB8AC3E}">
        <p14:creationId xmlns:p14="http://schemas.microsoft.com/office/powerpoint/2010/main" val="2399968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1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Approximating the </a:t>
            </a:r>
            <a:r>
              <a:rPr lang="en-US" dirty="0" err="1"/>
              <a:t>Laplacian</a:t>
            </a:r>
            <a:r>
              <a:rPr lang="en-US" dirty="0"/>
              <a:t> with a difference of Gaussians:</a:t>
            </a:r>
          </a:p>
        </p:txBody>
      </p:sp>
      <p:graphicFrame>
        <p:nvGraphicFramePr>
          <p:cNvPr id="22530" name="Object 5"/>
          <p:cNvGraphicFramePr>
            <a:graphicFrameLocks noChangeAspect="1"/>
          </p:cNvGraphicFramePr>
          <p:nvPr/>
        </p:nvGraphicFramePr>
        <p:xfrm>
          <a:off x="457200" y="25908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Equation" r:id="rId4" imgW="2120760" imgH="279360" progId="">
                  <p:embed/>
                </p:oleObj>
              </mc:Choice>
              <mc:Fallback>
                <p:oleObj name="Equation" r:id="rId4" imgW="2120760" imgH="279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6"/>
          <p:cNvGraphicFramePr>
            <a:graphicFrameLocks noChangeAspect="1"/>
          </p:cNvGraphicFramePr>
          <p:nvPr/>
        </p:nvGraphicFramePr>
        <p:xfrm>
          <a:off x="457200" y="37941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Equation" r:id="rId6" imgW="1917360" imgH="203040" progId="">
                  <p:embed/>
                </p:oleObj>
              </mc:Choice>
              <mc:Fallback>
                <p:oleObj name="Equation" r:id="rId6" imgW="191736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941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0" y="2286000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 Box 12"/>
          <p:cNvSpPr txBox="1">
            <a:spLocks noChangeArrowheads="1"/>
          </p:cNvSpPr>
          <p:nvPr/>
        </p:nvSpPr>
        <p:spPr bwMode="auto">
          <a:xfrm>
            <a:off x="609600" y="3124200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5" name="Text Box 13"/>
          <p:cNvSpPr txBox="1">
            <a:spLocks noChangeArrowheads="1"/>
          </p:cNvSpPr>
          <p:nvPr/>
        </p:nvSpPr>
        <p:spPr bwMode="auto">
          <a:xfrm>
            <a:off x="549275" y="4175125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2328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04"/>
            <a:ext cx="8229600" cy="1143000"/>
          </a:xfrm>
        </p:spPr>
        <p:txBody>
          <a:bodyPr/>
          <a:lstStyle/>
          <a:p>
            <a:r>
              <a:rPr lang="en-US" dirty="0"/>
              <a:t>Multivariate Gaussian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-65151" y="2625714"/>
            <a:ext cx="3320302" cy="3669557"/>
            <a:chOff x="-65151" y="3027357"/>
            <a:chExt cx="3320302" cy="3669557"/>
          </a:xfrm>
        </p:grpSpPr>
        <p:pic>
          <p:nvPicPr>
            <p:cNvPr id="5" name="Picture 4" descr="isotropic_std9_mean0.jpg"/>
            <p:cNvPicPr>
              <a:picLocks noChangeAspect="1"/>
            </p:cNvPicPr>
            <p:nvPr/>
          </p:nvPicPr>
          <p:blipFill>
            <a:blip r:embed="rId4" cstate="print"/>
            <a:srcRect l="8985" r="6561" b="6478"/>
            <a:stretch>
              <a:fillRect/>
            </a:stretch>
          </p:blipFill>
          <p:spPr>
            <a:xfrm>
              <a:off x="-65151" y="3027357"/>
              <a:ext cx="3320302" cy="2349701"/>
            </a:xfrm>
            <a:prstGeom prst="rect">
              <a:avLst/>
            </a:prstGeom>
          </p:spPr>
        </p:pic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738135" y="5546754"/>
            <a:ext cx="1789137" cy="1150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2" name="Equation" r:id="rId5" imgW="711000" imgH="457200" progId="Equation.3">
                    <p:embed/>
                  </p:oleObj>
                </mc:Choice>
                <mc:Fallback>
                  <p:oleObj name="Equation" r:id="rId5" imgW="7110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135" y="5546754"/>
                          <a:ext cx="1789137" cy="1150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3147993" y="2771766"/>
            <a:ext cx="3249657" cy="3541761"/>
            <a:chOff x="3147993" y="3173409"/>
            <a:chExt cx="3249657" cy="3541761"/>
          </a:xfrm>
        </p:grpSpPr>
        <p:pic>
          <p:nvPicPr>
            <p:cNvPr id="6" name="Picture 5" descr="anisotropic_diag_16_9_mean0.jpg"/>
            <p:cNvPicPr>
              <a:picLocks noChangeAspect="1"/>
            </p:cNvPicPr>
            <p:nvPr/>
          </p:nvPicPr>
          <p:blipFill>
            <a:blip r:embed="rId7" cstate="print"/>
            <a:srcRect l="9583" t="4686" r="7759" b="5337"/>
            <a:stretch>
              <a:fillRect/>
            </a:stretch>
          </p:blipFill>
          <p:spPr>
            <a:xfrm>
              <a:off x="3147993" y="3173409"/>
              <a:ext cx="3249657" cy="2260631"/>
            </a:xfrm>
            <a:prstGeom prst="rect">
              <a:avLst/>
            </a:prstGeom>
          </p:spPr>
        </p:pic>
        <p:graphicFrame>
          <p:nvGraphicFramePr>
            <p:cNvPr id="561157" name="Object 5"/>
            <p:cNvGraphicFramePr>
              <a:graphicFrameLocks noChangeAspect="1"/>
            </p:cNvGraphicFramePr>
            <p:nvPr/>
          </p:nvGraphicFramePr>
          <p:xfrm>
            <a:off x="3659175" y="5564233"/>
            <a:ext cx="1949450" cy="1150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3" name="Equation" r:id="rId8" imgW="774360" imgH="457200" progId="Equation.3">
                    <p:embed/>
                  </p:oleObj>
                </mc:Choice>
                <mc:Fallback>
                  <p:oleObj name="Equation" r:id="rId8" imgW="77436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9175" y="5564233"/>
                          <a:ext cx="1949450" cy="1150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6434163" y="2771766"/>
            <a:ext cx="2628936" cy="3487769"/>
            <a:chOff x="6434163" y="3173409"/>
            <a:chExt cx="2628936" cy="3487769"/>
          </a:xfrm>
        </p:grpSpPr>
        <p:pic>
          <p:nvPicPr>
            <p:cNvPr id="561154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 l="55110" t="31985" r="17936" b="36500"/>
            <a:stretch>
              <a:fillRect/>
            </a:stretch>
          </p:blipFill>
          <p:spPr bwMode="auto">
            <a:xfrm>
              <a:off x="6434163" y="3173409"/>
              <a:ext cx="2628936" cy="2227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61158" name="Object 6"/>
            <p:cNvGraphicFramePr>
              <a:graphicFrameLocks noChangeAspect="1"/>
            </p:cNvGraphicFramePr>
            <p:nvPr/>
          </p:nvGraphicFramePr>
          <p:xfrm>
            <a:off x="6762780" y="5510241"/>
            <a:ext cx="1949450" cy="1150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4" name="Equation" r:id="rId11" imgW="774360" imgH="457200" progId="Equation.3">
                    <p:embed/>
                  </p:oleObj>
                </mc:Choice>
                <mc:Fallback>
                  <p:oleObj name="Equation" r:id="rId11" imgW="77436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2780" y="5510241"/>
                          <a:ext cx="1949450" cy="1150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61159" name="Picture 7"/>
          <p:cNvPicPr>
            <a:picLocks noChangeAspect="1" noChangeArrowheads="1"/>
          </p:cNvPicPr>
          <p:nvPr/>
        </p:nvPicPr>
        <p:blipFill>
          <a:blip r:embed="rId13" cstate="print"/>
          <a:srcRect l="9195" t="40701" r="3125" b="43284"/>
          <a:stretch>
            <a:fillRect/>
          </a:stretch>
        </p:blipFill>
        <p:spPr bwMode="auto">
          <a:xfrm>
            <a:off x="336492" y="1165194"/>
            <a:ext cx="8551917" cy="113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738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/>
              <a:t>Difference of Gaussian Filters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62313"/>
            <a:ext cx="2528888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276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76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62313"/>
            <a:ext cx="2528888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8768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862513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99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Spots and Oriented Bars</a:t>
            </a:r>
            <a:br>
              <a:rPr lang="en-US" altLang="en-US" sz="4000"/>
            </a:br>
            <a:r>
              <a:rPr lang="en-US" altLang="en-US" sz="4000"/>
              <a:t>(Malik and Perona)</a:t>
            </a:r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2590800"/>
            <a:ext cx="7391400" cy="3695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779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306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3048000"/>
            <a:ext cx="762158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85800"/>
            <a:ext cx="25717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43400" y="304800"/>
            <a:ext cx="479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Applying these eight filters to the butterfly image</a:t>
            </a:r>
          </a:p>
        </p:txBody>
      </p:sp>
    </p:spTree>
    <p:extLst>
      <p:ext uri="{BB962C8B-B14F-4D97-AF65-F5344CB8AC3E}">
        <p14:creationId xmlns:p14="http://schemas.microsoft.com/office/powerpoint/2010/main" val="2161098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762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158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12120" y="1154668"/>
            <a:ext cx="13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fine scale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0" y="4724400"/>
            <a:ext cx="164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coarser scale</a:t>
            </a:r>
          </a:p>
        </p:txBody>
      </p:sp>
    </p:spTree>
    <p:extLst>
      <p:ext uri="{BB962C8B-B14F-4D97-AF65-F5344CB8AC3E}">
        <p14:creationId xmlns:p14="http://schemas.microsoft.com/office/powerpoint/2010/main" val="1104641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3" name="Title 1"/>
          <p:cNvSpPr>
            <a:spLocks noGrp="1"/>
          </p:cNvSpPr>
          <p:nvPr>
            <p:ph type="title"/>
          </p:nvPr>
        </p:nvSpPr>
        <p:spPr>
          <a:xfrm>
            <a:off x="457200" y="179388"/>
            <a:ext cx="8229600" cy="1143000"/>
          </a:xfrm>
        </p:spPr>
        <p:txBody>
          <a:bodyPr/>
          <a:lstStyle/>
          <a:p>
            <a:r>
              <a:rPr lang="en-US"/>
              <a:t>Filter banks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325"/>
            <a:ext cx="8229600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/>
              <a:t>We apply a collection of multiple filters: a </a:t>
            </a:r>
            <a:r>
              <a:rPr lang="en-US" sz="2800" b="1" dirty="0"/>
              <a:t>filter bank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The responses to the filters are collected  in </a:t>
            </a:r>
            <a:r>
              <a:rPr lang="en-US" sz="2800" b="1" dirty="0"/>
              <a:t>feature vectors, </a:t>
            </a:r>
            <a:r>
              <a:rPr lang="en-US" sz="2800" dirty="0"/>
              <a:t>which are multi-dimensional.</a:t>
            </a:r>
          </a:p>
          <a:p>
            <a:pPr lvl="1">
              <a:spcAft>
                <a:spcPts val="600"/>
              </a:spcAft>
            </a:pPr>
            <a:r>
              <a:rPr lang="en-US" sz="2400" dirty="0"/>
              <a:t>We can think of nearness, farness in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2299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1143000"/>
          </a:xfrm>
        </p:spPr>
        <p:txBody>
          <a:bodyPr/>
          <a:lstStyle/>
          <a:p>
            <a:r>
              <a:rPr lang="en-US"/>
              <a:t>Filter banks</a:t>
            </a:r>
          </a:p>
        </p:txBody>
      </p:sp>
      <p:sp>
        <p:nvSpPr>
          <p:cNvPr id="378882" name="Content Placeholder 2"/>
          <p:cNvSpPr>
            <a:spLocks noGrp="1"/>
          </p:cNvSpPr>
          <p:nvPr>
            <p:ph idx="1"/>
          </p:nvPr>
        </p:nvSpPr>
        <p:spPr>
          <a:xfrm>
            <a:off x="448008" y="4648200"/>
            <a:ext cx="7590750" cy="115212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filters to put in the bank?</a:t>
            </a:r>
          </a:p>
          <a:p>
            <a:pPr lvl="1"/>
            <a:r>
              <a:rPr lang="en-US" sz="2400" dirty="0"/>
              <a:t>Typically we want a combination of scales and orientations, different types of patterns.</a:t>
            </a:r>
          </a:p>
        </p:txBody>
      </p:sp>
      <p:pic>
        <p:nvPicPr>
          <p:cNvPr id="378883" name="Content Placeholder 3" descr="lmfilter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420813"/>
            <a:ext cx="68326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4" name="TextBox 4"/>
          <p:cNvSpPr txBox="1">
            <a:spLocks noChangeArrowheads="1"/>
          </p:cNvSpPr>
          <p:nvPr/>
        </p:nvSpPr>
        <p:spPr bwMode="auto">
          <a:xfrm>
            <a:off x="697681" y="6093296"/>
            <a:ext cx="76547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err="1"/>
              <a:t>Matlab</a:t>
            </a:r>
            <a:r>
              <a:rPr lang="en-US" sz="2000" dirty="0"/>
              <a:t> code available for these examples: http://www.robots.ox.ac.uk/~vgg/research/texclass/filters.html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2005013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scales</a:t>
            </a:r>
          </a:p>
        </p:txBody>
      </p:sp>
      <p:sp>
        <p:nvSpPr>
          <p:cNvPr id="9" name="Left Brace 8"/>
          <p:cNvSpPr>
            <a:spLocks/>
          </p:cNvSpPr>
          <p:nvPr/>
        </p:nvSpPr>
        <p:spPr bwMode="auto">
          <a:xfrm>
            <a:off x="993775" y="1493838"/>
            <a:ext cx="292100" cy="1570037"/>
          </a:xfrm>
          <a:prstGeom prst="leftBrace">
            <a:avLst>
              <a:gd name="adj1" fmla="val 833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Left Brace 9"/>
          <p:cNvSpPr>
            <a:spLocks/>
          </p:cNvSpPr>
          <p:nvPr/>
        </p:nvSpPr>
        <p:spPr bwMode="auto">
          <a:xfrm rot="5400000">
            <a:off x="2837656" y="-350043"/>
            <a:ext cx="328613" cy="3359150"/>
          </a:xfrm>
          <a:prstGeom prst="leftBrace">
            <a:avLst>
              <a:gd name="adj1" fmla="val 832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04950" y="982663"/>
            <a:ext cx="2008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orientations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1220" y="1968480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“Edges”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9494" y="1992955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“Bars”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14766" y="3209922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“Spots”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875" y="3853934"/>
            <a:ext cx="759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Leung Malik </a:t>
            </a:r>
            <a:r>
              <a:rPr lang="en-US" dirty="0" err="1"/>
              <a:t>filterbank</a:t>
            </a:r>
            <a:r>
              <a:rPr lang="en-US" dirty="0"/>
              <a:t>: 48 filters: </a:t>
            </a:r>
            <a:r>
              <a:rPr lang="en-US" b="1" dirty="0"/>
              <a:t>2 Gaussian derivative filters at 6 orientations</a:t>
            </a:r>
          </a:p>
          <a:p>
            <a:r>
              <a:rPr lang="en-US" b="1" dirty="0"/>
              <a:t> and 3 scales, 8 </a:t>
            </a:r>
            <a:r>
              <a:rPr lang="en-US" b="1" dirty="0" err="1"/>
              <a:t>Laplacian</a:t>
            </a:r>
            <a:r>
              <a:rPr lang="en-US" b="1" dirty="0"/>
              <a:t> of Gaussian filters and 4 Gaussian filters.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25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en-US" sz="2400" dirty="0"/>
              <a:t>(Objects and Scene, Material)</a:t>
            </a:r>
          </a:p>
          <a:p>
            <a:r>
              <a:rPr lang="en-US" dirty="0"/>
              <a:t>Segmentation: </a:t>
            </a:r>
            <a:r>
              <a:rPr lang="en-US" sz="2400" dirty="0"/>
              <a:t>group regions with same texture</a:t>
            </a:r>
          </a:p>
          <a:p>
            <a:r>
              <a:rPr lang="en-US" dirty="0"/>
              <a:t>Shape from texture: </a:t>
            </a:r>
            <a:r>
              <a:rPr lang="en-US" sz="2400" dirty="0"/>
              <a:t>estimate surface orientation or shape from texture </a:t>
            </a:r>
          </a:p>
          <a:p>
            <a:r>
              <a:rPr lang="en-US" dirty="0"/>
              <a:t>Synthesis ( Graphics) : </a:t>
            </a:r>
            <a:r>
              <a:rPr lang="en-US" sz="2400" dirty="0"/>
              <a:t>generate new texture patch given some examples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23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4419600" y="4648200"/>
          <a:ext cx="4295775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3" imgW="2831760" imgH="965160" progId="Equation.3">
                  <p:embed/>
                </p:oleObj>
              </mc:Choice>
              <mc:Fallback>
                <p:oleObj name="Equation" r:id="rId3" imgW="283176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648200"/>
                        <a:ext cx="4295775" cy="1463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Gabor Filters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0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733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733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0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90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90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1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724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7244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64" name="Text Box 16"/>
          <p:cNvSpPr txBox="1">
            <a:spLocks noChangeArrowheads="1"/>
          </p:cNvSpPr>
          <p:nvPr/>
        </p:nvSpPr>
        <p:spPr bwMode="auto">
          <a:xfrm>
            <a:off x="4876800" y="2184400"/>
            <a:ext cx="3973513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latin typeface="Times" pitchFamily="18" charset="0"/>
              </a:rPr>
              <a:t>Gabor filters at different</a:t>
            </a:r>
          </a:p>
          <a:p>
            <a:pPr eaLnBrk="0" hangingPunct="0"/>
            <a:r>
              <a:rPr lang="en-US" altLang="en-US">
                <a:latin typeface="Times" pitchFamily="18" charset="0"/>
              </a:rPr>
              <a:t>scales and spatial frequencies</a:t>
            </a:r>
          </a:p>
          <a:p>
            <a:pPr eaLnBrk="0" hangingPunct="0"/>
            <a:endParaRPr lang="en-US" altLang="en-US">
              <a:latin typeface="Times" pitchFamily="18" charset="0"/>
            </a:endParaRPr>
          </a:p>
          <a:p>
            <a:pPr eaLnBrk="0" hangingPunct="0"/>
            <a:r>
              <a:rPr lang="en-US" altLang="en-US">
                <a:latin typeface="Times" pitchFamily="18" charset="0"/>
              </a:rPr>
              <a:t>top row shows anti-symmetric </a:t>
            </a:r>
          </a:p>
          <a:p>
            <a:pPr eaLnBrk="0" hangingPunct="0"/>
            <a:r>
              <a:rPr lang="en-US" altLang="en-US">
                <a:latin typeface="Times" pitchFamily="18" charset="0"/>
              </a:rPr>
              <a:t>(or odd) filters, bottom row the</a:t>
            </a:r>
          </a:p>
          <a:p>
            <a:pPr eaLnBrk="0" hangingPunct="0"/>
            <a:r>
              <a:rPr lang="en-US" altLang="en-US">
                <a:latin typeface="Times" pitchFamily="18" charset="0"/>
              </a:rPr>
              <a:t>symmetric (or even) filters.</a:t>
            </a:r>
          </a:p>
          <a:p>
            <a:pPr eaLnBrk="0" hangingPunct="0"/>
            <a:endParaRPr lang="en-US" altLang="en-US">
              <a:latin typeface="Times" pitchFamily="18" charset="0"/>
            </a:endParaRPr>
          </a:p>
          <a:p>
            <a:pPr eaLnBrk="0" hangingPunct="0"/>
            <a:endParaRPr lang="en-US" altLang="en-US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30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Gabor filters are examples of Wavelets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We know two bases for images:</a:t>
            </a:r>
          </a:p>
          <a:p>
            <a:pPr lvl="1"/>
            <a:r>
              <a:rPr lang="en-US" altLang="en-US"/>
              <a:t>Pixels are localized in space.</a:t>
            </a:r>
          </a:p>
          <a:p>
            <a:pPr lvl="1"/>
            <a:r>
              <a:rPr lang="en-US" altLang="en-US"/>
              <a:t>Fourier are localized in frequency.</a:t>
            </a:r>
          </a:p>
          <a:p>
            <a:r>
              <a:rPr lang="en-US" altLang="en-US"/>
              <a:t>Wavelets are a little of both.</a:t>
            </a:r>
          </a:p>
          <a:p>
            <a:r>
              <a:rPr lang="en-US" altLang="en-US"/>
              <a:t>Good for measuring frequency locally.</a:t>
            </a:r>
          </a:p>
        </p:txBody>
      </p:sp>
    </p:spTree>
    <p:extLst>
      <p:ext uri="{BB962C8B-B14F-4D97-AF65-F5344CB8AC3E}">
        <p14:creationId xmlns:p14="http://schemas.microsoft.com/office/powerpoint/2010/main" val="354552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Global: descriptions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histograms</a:t>
            </a:r>
          </a:p>
        </p:txBody>
      </p:sp>
    </p:spTree>
    <p:extLst>
      <p:ext uri="{BB962C8B-B14F-4D97-AF65-F5344CB8AC3E}">
        <p14:creationId xmlns:p14="http://schemas.microsoft.com/office/powerpoint/2010/main" val="341303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dirty="0"/>
              <a:t>Global description: Simplest Texture Discrimination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Compare histograms.</a:t>
            </a:r>
          </a:p>
          <a:p>
            <a:pPr lvl="1"/>
            <a:r>
              <a:rPr lang="en-US" altLang="en-US"/>
              <a:t>Divide intensities into discrete ranges.</a:t>
            </a:r>
          </a:p>
          <a:p>
            <a:pPr lvl="1"/>
            <a:r>
              <a:rPr lang="en-US" altLang="en-US"/>
              <a:t>Count how many pixels in each range.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914400" y="4267200"/>
            <a:ext cx="457200" cy="2057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1905000" y="5181600"/>
            <a:ext cx="4572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2895600" y="4038600"/>
            <a:ext cx="533400" cy="2362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114800" y="4800600"/>
            <a:ext cx="5334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7239000" y="5105400"/>
            <a:ext cx="5334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762000" y="64770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0-25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1676400" y="6477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26-50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6781800" y="64770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225-250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50292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54864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59436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2743200" y="6477000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51-75</a:t>
            </a:r>
          </a:p>
        </p:txBody>
      </p:sp>
      <p:sp>
        <p:nvSpPr>
          <p:cNvPr id="12304" name="Text Box 16"/>
          <p:cNvSpPr txBox="1">
            <a:spLocks noChangeArrowheads="1"/>
          </p:cNvSpPr>
          <p:nvPr/>
        </p:nvSpPr>
        <p:spPr bwMode="auto">
          <a:xfrm>
            <a:off x="3810000" y="64770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76-100</a:t>
            </a:r>
          </a:p>
        </p:txBody>
      </p:sp>
    </p:spTree>
    <p:extLst>
      <p:ext uri="{BB962C8B-B14F-4D97-AF65-F5344CB8AC3E}">
        <p14:creationId xmlns:p14="http://schemas.microsoft.com/office/powerpoint/2010/main" val="1006498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High-dimensional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a texture dictionary is learned first by clustering the  feature vectors using K-mean clustering.</a:t>
            </a:r>
          </a:p>
          <a:p>
            <a:r>
              <a:rPr lang="en-US" dirty="0"/>
              <a:t>Histogram, where each cluster is represented by cluster center, called </a:t>
            </a:r>
            <a:r>
              <a:rPr lang="en-US" dirty="0" err="1"/>
              <a:t>textons</a:t>
            </a:r>
            <a:endParaRPr lang="en-US" dirty="0"/>
          </a:p>
          <a:p>
            <a:r>
              <a:rPr lang="en-US" dirty="0"/>
              <a:t>Each pixel is assigned to closest </a:t>
            </a:r>
            <a:r>
              <a:rPr lang="en-US" dirty="0" err="1"/>
              <a:t>texton</a:t>
            </a:r>
            <a:endParaRPr lang="en-US" dirty="0"/>
          </a:p>
          <a:p>
            <a:r>
              <a:rPr lang="en-US" dirty="0"/>
              <a:t>Histograms are compared (often with Chi-square distance)</a:t>
            </a:r>
          </a:p>
        </p:txBody>
      </p:sp>
    </p:spTree>
    <p:extLst>
      <p:ext uri="{BB962C8B-B14F-4D97-AF65-F5344CB8AC3E}">
        <p14:creationId xmlns:p14="http://schemas.microsoft.com/office/powerpoint/2010/main" val="873894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24645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6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7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8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9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50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579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596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24639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0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1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2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3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44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4597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24633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34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5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6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7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8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4598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24627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8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29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0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1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4632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2735" name="Rectangle 47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24600" name="Freeform 48"/>
          <p:cNvSpPr>
            <a:spLocks/>
          </p:cNvSpPr>
          <p:nvPr/>
        </p:nvSpPr>
        <p:spPr bwMode="auto">
          <a:xfrm>
            <a:off x="1866900" y="2438400"/>
            <a:ext cx="800100" cy="1295400"/>
          </a:xfrm>
          <a:custGeom>
            <a:avLst/>
            <a:gdLst>
              <a:gd name="T0" fmla="*/ 2147483647 w 504"/>
              <a:gd name="T1" fmla="*/ 0 h 816"/>
              <a:gd name="T2" fmla="*/ 2147483647 w 504"/>
              <a:gd name="T3" fmla="*/ 2147483647 h 816"/>
              <a:gd name="T4" fmla="*/ 2147483647 w 504"/>
              <a:gd name="T5" fmla="*/ 2147483647 h 816"/>
              <a:gd name="T6" fmla="*/ 0 60000 65536"/>
              <a:gd name="T7" fmla="*/ 0 60000 65536"/>
              <a:gd name="T8" fmla="*/ 0 60000 65536"/>
              <a:gd name="T9" fmla="*/ 0 w 504"/>
              <a:gd name="T10" fmla="*/ 0 h 816"/>
              <a:gd name="T11" fmla="*/ 504 w 504"/>
              <a:gd name="T12" fmla="*/ 816 h 8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04" h="816">
                <a:moveTo>
                  <a:pt x="72" y="0"/>
                </a:moveTo>
                <a:cubicBezTo>
                  <a:pt x="36" y="124"/>
                  <a:pt x="0" y="248"/>
                  <a:pt x="72" y="384"/>
                </a:cubicBezTo>
                <a:cubicBezTo>
                  <a:pt x="144" y="520"/>
                  <a:pt x="324" y="668"/>
                  <a:pt x="504" y="81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1" name="Freeform 49"/>
          <p:cNvSpPr>
            <a:spLocks/>
          </p:cNvSpPr>
          <p:nvPr/>
        </p:nvSpPr>
        <p:spPr bwMode="auto">
          <a:xfrm>
            <a:off x="2057400" y="2514600"/>
            <a:ext cx="1320800" cy="2997200"/>
          </a:xfrm>
          <a:custGeom>
            <a:avLst/>
            <a:gdLst>
              <a:gd name="T0" fmla="*/ 2147483647 w 832"/>
              <a:gd name="T1" fmla="*/ 0 h 1888"/>
              <a:gd name="T2" fmla="*/ 2147483647 w 832"/>
              <a:gd name="T3" fmla="*/ 2147483647 h 1888"/>
              <a:gd name="T4" fmla="*/ 2147483647 w 832"/>
              <a:gd name="T5" fmla="*/ 2147483647 h 1888"/>
              <a:gd name="T6" fmla="*/ 0 w 832"/>
              <a:gd name="T7" fmla="*/ 2147483647 h 1888"/>
              <a:gd name="T8" fmla="*/ 0 60000 65536"/>
              <a:gd name="T9" fmla="*/ 0 60000 65536"/>
              <a:gd name="T10" fmla="*/ 0 60000 65536"/>
              <a:gd name="T11" fmla="*/ 0 60000 65536"/>
              <a:gd name="T12" fmla="*/ 0 w 832"/>
              <a:gd name="T13" fmla="*/ 0 h 1888"/>
              <a:gd name="T14" fmla="*/ 832 w 832"/>
              <a:gd name="T15" fmla="*/ 1888 h 18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32" h="1888">
                <a:moveTo>
                  <a:pt x="432" y="0"/>
                </a:moveTo>
                <a:cubicBezTo>
                  <a:pt x="632" y="472"/>
                  <a:pt x="832" y="944"/>
                  <a:pt x="816" y="1248"/>
                </a:cubicBezTo>
                <a:cubicBezTo>
                  <a:pt x="800" y="1552"/>
                  <a:pt x="472" y="1760"/>
                  <a:pt x="336" y="1824"/>
                </a:cubicBezTo>
                <a:cubicBezTo>
                  <a:pt x="200" y="1888"/>
                  <a:pt x="100" y="1760"/>
                  <a:pt x="0" y="1632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2" name="Freeform 50"/>
          <p:cNvSpPr>
            <a:spLocks/>
          </p:cNvSpPr>
          <p:nvPr/>
        </p:nvSpPr>
        <p:spPr bwMode="auto">
          <a:xfrm>
            <a:off x="3352800" y="2514600"/>
            <a:ext cx="990600" cy="3124200"/>
          </a:xfrm>
          <a:custGeom>
            <a:avLst/>
            <a:gdLst>
              <a:gd name="T0" fmla="*/ 0 w 624"/>
              <a:gd name="T1" fmla="*/ 0 h 1968"/>
              <a:gd name="T2" fmla="*/ 2147483647 w 624"/>
              <a:gd name="T3" fmla="*/ 2147483647 h 1968"/>
              <a:gd name="T4" fmla="*/ 2147483647 w 624"/>
              <a:gd name="T5" fmla="*/ 2147483647 h 1968"/>
              <a:gd name="T6" fmla="*/ 0 60000 65536"/>
              <a:gd name="T7" fmla="*/ 0 60000 65536"/>
              <a:gd name="T8" fmla="*/ 0 60000 65536"/>
              <a:gd name="T9" fmla="*/ 0 w 624"/>
              <a:gd name="T10" fmla="*/ 0 h 1968"/>
              <a:gd name="T11" fmla="*/ 624 w 624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968">
                <a:moveTo>
                  <a:pt x="0" y="0"/>
                </a:moveTo>
                <a:cubicBezTo>
                  <a:pt x="264" y="220"/>
                  <a:pt x="528" y="440"/>
                  <a:pt x="576" y="768"/>
                </a:cubicBezTo>
                <a:cubicBezTo>
                  <a:pt x="624" y="1096"/>
                  <a:pt x="456" y="1532"/>
                  <a:pt x="288" y="1968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03" name="Freeform 51"/>
          <p:cNvSpPr>
            <a:spLocks/>
          </p:cNvSpPr>
          <p:nvPr/>
        </p:nvSpPr>
        <p:spPr bwMode="auto">
          <a:xfrm>
            <a:off x="304800" y="2362200"/>
            <a:ext cx="1295400" cy="2057400"/>
          </a:xfrm>
          <a:custGeom>
            <a:avLst/>
            <a:gdLst>
              <a:gd name="T0" fmla="*/ 2147483647 w 816"/>
              <a:gd name="T1" fmla="*/ 0 h 1296"/>
              <a:gd name="T2" fmla="*/ 0 w 816"/>
              <a:gd name="T3" fmla="*/ 2147483647 h 1296"/>
              <a:gd name="T4" fmla="*/ 2147483647 w 816"/>
              <a:gd name="T5" fmla="*/ 2147483647 h 1296"/>
              <a:gd name="T6" fmla="*/ 2147483647 w 816"/>
              <a:gd name="T7" fmla="*/ 2147483647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816"/>
              <a:gd name="T13" fmla="*/ 0 h 1296"/>
              <a:gd name="T14" fmla="*/ 816 w 81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4604" name="Group 52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24605" name="Group 53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4621" name="AutoShape 5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22" name="Line 5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3" name="Line 5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4" name="Line 5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5" name="Line 5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6" name="Line 5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606" name="Group 60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4615" name="AutoShape 61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6" name="Line 62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7" name="Line 63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8" name="Line 64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9" name="Line 65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20" name="Line 66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607" name="Group 67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4609" name="AutoShape 68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10" name="Line 69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1" name="Line 70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2" name="Line 71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3" name="Line 72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614" name="Line 73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608" name="Text Box 74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75" name="Text Box 17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/>
              <a:t>Slide credit: Josef Sivic</a:t>
            </a:r>
          </a:p>
        </p:txBody>
      </p:sp>
    </p:spTree>
    <p:extLst>
      <p:ext uri="{BB962C8B-B14F-4D97-AF65-F5344CB8AC3E}">
        <p14:creationId xmlns:p14="http://schemas.microsoft.com/office/powerpoint/2010/main" val="3441794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25687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8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9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0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1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92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5603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620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25681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82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3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4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5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6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21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25675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6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7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8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9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80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5622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25669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70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1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2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3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74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83759" name="Line 47"/>
          <p:cNvSpPr>
            <a:spLocks noChangeShapeType="1"/>
          </p:cNvSpPr>
          <p:nvPr/>
        </p:nvSpPr>
        <p:spPr bwMode="auto">
          <a:xfrm flipV="1">
            <a:off x="5181600" y="914400"/>
            <a:ext cx="0" cy="32702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0" name="Line 48"/>
          <p:cNvSpPr>
            <a:spLocks noChangeShapeType="1"/>
          </p:cNvSpPr>
          <p:nvPr/>
        </p:nvSpPr>
        <p:spPr bwMode="auto">
          <a:xfrm>
            <a:off x="5181600" y="41846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1" name="Line 49"/>
          <p:cNvSpPr>
            <a:spLocks noChangeShapeType="1"/>
          </p:cNvSpPr>
          <p:nvPr/>
        </p:nvSpPr>
        <p:spPr bwMode="auto">
          <a:xfrm flipV="1">
            <a:off x="5181600" y="25066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2" name="Oval 50"/>
          <p:cNvSpPr>
            <a:spLocks noChangeAspect="1" noChangeArrowheads="1"/>
          </p:cNvSpPr>
          <p:nvPr/>
        </p:nvSpPr>
        <p:spPr bwMode="auto"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3" name="Oval 51"/>
          <p:cNvSpPr>
            <a:spLocks noChangeAspect="1" noChangeArrowheads="1"/>
          </p:cNvSpPr>
          <p:nvPr/>
        </p:nvSpPr>
        <p:spPr bwMode="auto">
          <a:xfrm>
            <a:off x="6284913" y="28924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4" name="Oval 52"/>
          <p:cNvSpPr>
            <a:spLocks noChangeAspect="1" noChangeArrowheads="1"/>
          </p:cNvSpPr>
          <p:nvPr/>
        </p:nvSpPr>
        <p:spPr bwMode="auto">
          <a:xfrm>
            <a:off x="57912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5" name="Oval 53"/>
          <p:cNvSpPr>
            <a:spLocks noChangeAspect="1" noChangeArrowheads="1"/>
          </p:cNvSpPr>
          <p:nvPr/>
        </p:nvSpPr>
        <p:spPr bwMode="auto">
          <a:xfrm>
            <a:off x="6096000" y="3124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6" name="Oval 54"/>
          <p:cNvSpPr>
            <a:spLocks noChangeAspect="1" noChangeArrowheads="1"/>
          </p:cNvSpPr>
          <p:nvPr/>
        </p:nvSpPr>
        <p:spPr bwMode="auto">
          <a:xfrm>
            <a:off x="5867400" y="30480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7" name="Oval 55"/>
          <p:cNvSpPr>
            <a:spLocks noChangeAspect="1" noChangeArrowheads="1"/>
          </p:cNvSpPr>
          <p:nvPr/>
        </p:nvSpPr>
        <p:spPr bwMode="auto">
          <a:xfrm>
            <a:off x="7162800" y="16764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8" name="Oval 56"/>
          <p:cNvSpPr>
            <a:spLocks noChangeAspect="1" noChangeArrowheads="1"/>
          </p:cNvSpPr>
          <p:nvPr/>
        </p:nvSpPr>
        <p:spPr bwMode="auto">
          <a:xfrm>
            <a:off x="7086600" y="22860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69" name="Oval 57"/>
          <p:cNvSpPr>
            <a:spLocks noChangeAspect="1" noChangeArrowheads="1"/>
          </p:cNvSpPr>
          <p:nvPr/>
        </p:nvSpPr>
        <p:spPr bwMode="auto">
          <a:xfrm>
            <a:off x="68580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0" name="Oval 58"/>
          <p:cNvSpPr>
            <a:spLocks noChangeAspect="1" noChangeArrowheads="1"/>
          </p:cNvSpPr>
          <p:nvPr/>
        </p:nvSpPr>
        <p:spPr bwMode="auto">
          <a:xfrm>
            <a:off x="71628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1" name="Oval 59"/>
          <p:cNvSpPr>
            <a:spLocks noChangeAspect="1" noChangeArrowheads="1"/>
          </p:cNvSpPr>
          <p:nvPr/>
        </p:nvSpPr>
        <p:spPr bwMode="auto">
          <a:xfrm>
            <a:off x="66294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2" name="Oval 60"/>
          <p:cNvSpPr>
            <a:spLocks noChangeAspect="1" noChangeArrowheads="1"/>
          </p:cNvSpPr>
          <p:nvPr/>
        </p:nvSpPr>
        <p:spPr bwMode="auto">
          <a:xfrm>
            <a:off x="5943600" y="24384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3" name="Oval 61"/>
          <p:cNvSpPr>
            <a:spLocks noChangeAspect="1" noChangeArrowheads="1"/>
          </p:cNvSpPr>
          <p:nvPr/>
        </p:nvSpPr>
        <p:spPr bwMode="auto">
          <a:xfrm>
            <a:off x="8001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4" name="Oval 62"/>
          <p:cNvSpPr>
            <a:spLocks noChangeAspect="1" noChangeArrowheads="1"/>
          </p:cNvSpPr>
          <p:nvPr/>
        </p:nvSpPr>
        <p:spPr bwMode="auto">
          <a:xfrm>
            <a:off x="7848600" y="34290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5" name="Oval 63"/>
          <p:cNvSpPr>
            <a:spLocks noChangeAspect="1" noChangeArrowheads="1"/>
          </p:cNvSpPr>
          <p:nvPr/>
        </p:nvSpPr>
        <p:spPr bwMode="auto">
          <a:xfrm>
            <a:off x="7620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3776" name="Rectangle 64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2. Learning the visual vocabulary</a:t>
            </a:r>
          </a:p>
        </p:txBody>
      </p:sp>
      <p:sp>
        <p:nvSpPr>
          <p:cNvPr id="883777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3778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83779" name="Text Box 67"/>
          <p:cNvSpPr txBox="1">
            <a:spLocks noChangeArrowheads="1"/>
          </p:cNvSpPr>
          <p:nvPr/>
        </p:nvSpPr>
        <p:spPr bwMode="auto">
          <a:xfrm>
            <a:off x="6403975" y="5337175"/>
            <a:ext cx="1597025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Clustering</a:t>
            </a:r>
          </a:p>
        </p:txBody>
      </p:sp>
      <p:grpSp>
        <p:nvGrpSpPr>
          <p:cNvPr id="25644" name="Group 68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25647" name="Group 69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25663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64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5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6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7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8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648" name="Group 76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25657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58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9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0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1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62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649" name="Group 83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25651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52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3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4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5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656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5650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25645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46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/>
              <a:t>Slide credit: Josef Sivic</a:t>
            </a:r>
          </a:p>
        </p:txBody>
      </p:sp>
    </p:spTree>
    <p:extLst>
      <p:ext uri="{BB962C8B-B14F-4D97-AF65-F5344CB8AC3E}">
        <p14:creationId xmlns:p14="http://schemas.microsoft.com/office/powerpoint/2010/main" val="266956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59" grpId="0" animBg="1"/>
      <p:bldP spid="883760" grpId="0" animBg="1"/>
      <p:bldP spid="883761" grpId="0" animBg="1"/>
      <p:bldP spid="883762" grpId="0" animBg="1"/>
      <p:bldP spid="883763" grpId="0" animBg="1"/>
      <p:bldP spid="883764" grpId="0" animBg="1"/>
      <p:bldP spid="883765" grpId="0" animBg="1"/>
      <p:bldP spid="883766" grpId="0" animBg="1"/>
      <p:bldP spid="883767" grpId="0" animBg="1"/>
      <p:bldP spid="883768" grpId="0" animBg="1"/>
      <p:bldP spid="883769" grpId="0" animBg="1"/>
      <p:bldP spid="883770" grpId="0" animBg="1"/>
      <p:bldP spid="883771" grpId="0" animBg="1"/>
      <p:bldP spid="883772" grpId="0" animBg="1"/>
      <p:bldP spid="883773" grpId="0" animBg="1"/>
      <p:bldP spid="883774" grpId="0" animBg="1"/>
      <p:bldP spid="883775" grpId="0" animBg="1"/>
      <p:bldP spid="883777" grpId="0" animBg="1"/>
      <p:bldP spid="883778" grpId="0" animBg="1"/>
      <p:bldP spid="88377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texton</a:t>
            </a:r>
            <a:r>
              <a:rPr lang="en-US" dirty="0"/>
              <a:t> dictionary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" y="2209800"/>
            <a:ext cx="8763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248400"/>
            <a:ext cx="555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Martin, Fowlkes, Malik, 2004: Berkeley (</a:t>
            </a:r>
            <a:r>
              <a:rPr lang="en-US" dirty="0" err="1"/>
              <a:t>Pb</a:t>
            </a:r>
            <a:r>
              <a:rPr lang="en-US" dirty="0"/>
              <a:t>) edge detector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67036"/>
            <a:ext cx="21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Filterbank</a:t>
            </a:r>
            <a:r>
              <a:rPr lang="en-US" dirty="0"/>
              <a:t> (13 filters)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5890917"/>
            <a:ext cx="22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Universal </a:t>
            </a:r>
            <a:r>
              <a:rPr lang="en-US" dirty="0" err="1"/>
              <a:t>textons</a:t>
            </a:r>
            <a:r>
              <a:rPr lang="en-US" dirty="0"/>
              <a:t> (64)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5902949"/>
            <a:ext cx="81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49931" y="5902949"/>
            <a:ext cx="25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Texton</a:t>
            </a:r>
            <a:r>
              <a:rPr lang="en-US" dirty="0"/>
              <a:t> map (color-coded)</a:t>
            </a:r>
          </a:p>
        </p:txBody>
      </p:sp>
    </p:spTree>
    <p:extLst>
      <p:ext uri="{BB962C8B-B14F-4D97-AF65-F5344CB8AC3E}">
        <p14:creationId xmlns:p14="http://schemas.microsoft.com/office/powerpoint/2010/main" val="3590503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Texture recognition</a:t>
            </a:r>
          </a:p>
        </p:txBody>
      </p:sp>
      <p:pic>
        <p:nvPicPr>
          <p:cNvPr id="9219" name="Picture 3" descr="hexho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06680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0" name="Picture 4" descr="D001_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81940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1" name="Picture 5" descr="D022_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400" y="4603750"/>
            <a:ext cx="1295400" cy="1295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2" name="Picture 6" descr="hexholes_patch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220980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3" name="Picture 7" descr="hexholes_patch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221138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4" name="Picture 8" descr="hexholes_patch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6213" y="220980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5" name="Picture 9" descr="brodatz1_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6" name="Picture 10" descr="brodatz1_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7" name="Picture 11" descr="brodatz1_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150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8" name="Picture 12" descr="brodatz1_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29" name="Picture 13" descr="brodatz1_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008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4800600" y="1200150"/>
            <a:ext cx="152400" cy="9334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029200" y="1066800"/>
            <a:ext cx="152400" cy="10668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5257800" y="1200150"/>
            <a:ext cx="152400" cy="9334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5486400" y="3111500"/>
            <a:ext cx="152400" cy="6985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5715000" y="2971800"/>
            <a:ext cx="152400" cy="838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5943600" y="3076575"/>
            <a:ext cx="152400" cy="733425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6172200" y="2971800"/>
            <a:ext cx="152400" cy="838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6400800" y="2832100"/>
            <a:ext cx="152400" cy="977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8" name="AutoShape 22"/>
          <p:cNvSpPr>
            <a:spLocks noChangeArrowheads="1"/>
          </p:cNvSpPr>
          <p:nvPr/>
        </p:nvSpPr>
        <p:spPr bwMode="auto">
          <a:xfrm>
            <a:off x="3679825" y="1524000"/>
            <a:ext cx="484188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9" name="AutoShape 23"/>
          <p:cNvSpPr>
            <a:spLocks noChangeArrowheads="1"/>
          </p:cNvSpPr>
          <p:nvPr/>
        </p:nvSpPr>
        <p:spPr bwMode="auto">
          <a:xfrm>
            <a:off x="3706813" y="3276600"/>
            <a:ext cx="484187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4711700" y="2376488"/>
            <a:ext cx="286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800">
                <a:solidFill>
                  <a:schemeClr val="bg1"/>
                </a:solidFill>
              </a:rPr>
              <a:t>Universal texton dictionary</a:t>
            </a:r>
          </a:p>
        </p:txBody>
      </p:sp>
      <p:pic>
        <p:nvPicPr>
          <p:cNvPr id="9241" name="Picture 25" descr="brodatz2_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2" name="Picture 26" descr="brodatz2_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580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3" name="Picture 27" descr="brodatz2_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866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44" name="Picture 28" descr="brodatz2_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152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6629400" y="4756150"/>
            <a:ext cx="152400" cy="920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6858000" y="4572000"/>
            <a:ext cx="152400" cy="1104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7086600" y="4708525"/>
            <a:ext cx="152400" cy="968375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7315200" y="4572000"/>
            <a:ext cx="152400" cy="11049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49" name="AutoShape 33"/>
          <p:cNvSpPr>
            <a:spLocks noChangeArrowheads="1"/>
          </p:cNvSpPr>
          <p:nvPr/>
        </p:nvSpPr>
        <p:spPr bwMode="auto">
          <a:xfrm>
            <a:off x="3706813" y="5137150"/>
            <a:ext cx="484187" cy="339725"/>
          </a:xfrm>
          <a:prstGeom prst="rightArrow">
            <a:avLst>
              <a:gd name="adj1" fmla="val 50000"/>
              <a:gd name="adj2" fmla="val 35631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9250" name="Picture 34" descr="brodatz1_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1" name="Picture 35" descr="brodatz1_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2" name="Picture 36" descr="brodatz1_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150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3" name="Picture 37" descr="brodatz1_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4" name="Picture 38" descr="brodatz1_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008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5" name="Picture 39" descr="brodatz2_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6" name="Picture 40" descr="brodatz2_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580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7" name="Picture 41" descr="brodatz2_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866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58" name="Picture 42" descr="brodatz2_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15200" y="22098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59" name="Rectangle 43"/>
          <p:cNvSpPr>
            <a:spLocks noChangeArrowheads="1"/>
          </p:cNvSpPr>
          <p:nvPr/>
        </p:nvSpPr>
        <p:spPr bwMode="auto">
          <a:xfrm>
            <a:off x="54864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0" name="Rectangle 44"/>
          <p:cNvSpPr>
            <a:spLocks noChangeArrowheads="1"/>
          </p:cNvSpPr>
          <p:nvPr/>
        </p:nvSpPr>
        <p:spPr bwMode="auto">
          <a:xfrm>
            <a:off x="57150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1" name="Rectangle 45"/>
          <p:cNvSpPr>
            <a:spLocks noChangeArrowheads="1"/>
          </p:cNvSpPr>
          <p:nvPr/>
        </p:nvSpPr>
        <p:spPr bwMode="auto">
          <a:xfrm>
            <a:off x="59436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2" name="Rectangle 46"/>
          <p:cNvSpPr>
            <a:spLocks noChangeArrowheads="1"/>
          </p:cNvSpPr>
          <p:nvPr/>
        </p:nvSpPr>
        <p:spPr bwMode="auto">
          <a:xfrm>
            <a:off x="61722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3" name="Rectangle 47"/>
          <p:cNvSpPr>
            <a:spLocks noChangeArrowheads="1"/>
          </p:cNvSpPr>
          <p:nvPr/>
        </p:nvSpPr>
        <p:spPr bwMode="auto">
          <a:xfrm>
            <a:off x="6400800" y="1905000"/>
            <a:ext cx="152400" cy="2286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66294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5" name="Rectangle 49"/>
          <p:cNvSpPr>
            <a:spLocks noChangeArrowheads="1"/>
          </p:cNvSpPr>
          <p:nvPr/>
        </p:nvSpPr>
        <p:spPr bwMode="auto">
          <a:xfrm>
            <a:off x="68580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6" name="Rectangle 50"/>
          <p:cNvSpPr>
            <a:spLocks noChangeArrowheads="1"/>
          </p:cNvSpPr>
          <p:nvPr/>
        </p:nvSpPr>
        <p:spPr bwMode="auto">
          <a:xfrm>
            <a:off x="7086600" y="20574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67" name="Rectangle 51"/>
          <p:cNvSpPr>
            <a:spLocks noChangeArrowheads="1"/>
          </p:cNvSpPr>
          <p:nvPr/>
        </p:nvSpPr>
        <p:spPr bwMode="auto">
          <a:xfrm>
            <a:off x="7315200" y="19812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68" name="Picture 52" descr="hexholes_patch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388620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69" name="Picture 53" descr="hexholes_patch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388778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0" name="Picture 54" descr="hexholes_patch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6213" y="388620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1" name="Picture 55" descr="brodatz2_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2" name="Picture 56" descr="brodatz2_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580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3" name="Picture 57" descr="brodatz2_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0866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74" name="Picture 58" descr="brodatz2_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15200" y="389255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75" name="Rectangle 59"/>
          <p:cNvSpPr>
            <a:spLocks noChangeArrowheads="1"/>
          </p:cNvSpPr>
          <p:nvPr/>
        </p:nvSpPr>
        <p:spPr bwMode="auto">
          <a:xfrm>
            <a:off x="66294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6" name="Rectangle 60"/>
          <p:cNvSpPr>
            <a:spLocks noChangeArrowheads="1"/>
          </p:cNvSpPr>
          <p:nvPr/>
        </p:nvSpPr>
        <p:spPr bwMode="auto">
          <a:xfrm>
            <a:off x="6858000" y="365760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7" name="Rectangle 61"/>
          <p:cNvSpPr>
            <a:spLocks noChangeArrowheads="1"/>
          </p:cNvSpPr>
          <p:nvPr/>
        </p:nvSpPr>
        <p:spPr bwMode="auto">
          <a:xfrm>
            <a:off x="70866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8" name="Rectangle 62"/>
          <p:cNvSpPr>
            <a:spLocks noChangeArrowheads="1"/>
          </p:cNvSpPr>
          <p:nvPr/>
        </p:nvSpPr>
        <p:spPr bwMode="auto">
          <a:xfrm>
            <a:off x="7315200" y="37401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79" name="Rectangle 63"/>
          <p:cNvSpPr>
            <a:spLocks noChangeArrowheads="1"/>
          </p:cNvSpPr>
          <p:nvPr/>
        </p:nvSpPr>
        <p:spPr bwMode="auto">
          <a:xfrm>
            <a:off x="4800600" y="37338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0" name="Rectangle 64"/>
          <p:cNvSpPr>
            <a:spLocks noChangeArrowheads="1"/>
          </p:cNvSpPr>
          <p:nvPr/>
        </p:nvSpPr>
        <p:spPr bwMode="auto">
          <a:xfrm>
            <a:off x="5029200" y="37338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1" name="Rectangle 65"/>
          <p:cNvSpPr>
            <a:spLocks noChangeArrowheads="1"/>
          </p:cNvSpPr>
          <p:nvPr/>
        </p:nvSpPr>
        <p:spPr bwMode="auto">
          <a:xfrm>
            <a:off x="5257800" y="3657600"/>
            <a:ext cx="152400" cy="1524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82" name="Picture 66" descr="hexholes_patch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5746750"/>
            <a:ext cx="153988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3" name="Picture 67" descr="hexholes_patch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5748338"/>
            <a:ext cx="152400" cy="150812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4" name="Picture 68" descr="hexholes_patch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6213" y="5746750"/>
            <a:ext cx="153987" cy="15240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85" name="Rectangle 69"/>
          <p:cNvSpPr>
            <a:spLocks noChangeArrowheads="1"/>
          </p:cNvSpPr>
          <p:nvPr/>
        </p:nvSpPr>
        <p:spPr bwMode="auto">
          <a:xfrm>
            <a:off x="4800600" y="55943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6" name="Rectangle 70"/>
          <p:cNvSpPr>
            <a:spLocks noChangeArrowheads="1"/>
          </p:cNvSpPr>
          <p:nvPr/>
        </p:nvSpPr>
        <p:spPr bwMode="auto">
          <a:xfrm>
            <a:off x="5029200" y="5441950"/>
            <a:ext cx="152400" cy="2286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87" name="Rectangle 71"/>
          <p:cNvSpPr>
            <a:spLocks noChangeArrowheads="1"/>
          </p:cNvSpPr>
          <p:nvPr/>
        </p:nvSpPr>
        <p:spPr bwMode="auto">
          <a:xfrm>
            <a:off x="5257800" y="559435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88" name="Picture 72" descr="brodatz1_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89" name="Picture 73" descr="brodatz1_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0" name="Picture 74" descr="brodatz1_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150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1" name="Picture 75" descr="brodatz1_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9292" name="Picture 76" descr="brodatz1_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00800" y="5753100"/>
            <a:ext cx="146050" cy="1460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293" name="Rectangle 77"/>
          <p:cNvSpPr>
            <a:spLocks noChangeArrowheads="1"/>
          </p:cNvSpPr>
          <p:nvPr/>
        </p:nvSpPr>
        <p:spPr bwMode="auto">
          <a:xfrm>
            <a:off x="5486400" y="551815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4" name="Rectangle 78"/>
          <p:cNvSpPr>
            <a:spLocks noChangeArrowheads="1"/>
          </p:cNvSpPr>
          <p:nvPr/>
        </p:nvSpPr>
        <p:spPr bwMode="auto">
          <a:xfrm>
            <a:off x="5715000" y="56007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5" name="Rectangle 79"/>
          <p:cNvSpPr>
            <a:spLocks noChangeArrowheads="1"/>
          </p:cNvSpPr>
          <p:nvPr/>
        </p:nvSpPr>
        <p:spPr bwMode="auto">
          <a:xfrm>
            <a:off x="5943600" y="5600700"/>
            <a:ext cx="152400" cy="7620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6" name="Rectangle 80"/>
          <p:cNvSpPr>
            <a:spLocks noChangeArrowheads="1"/>
          </p:cNvSpPr>
          <p:nvPr/>
        </p:nvSpPr>
        <p:spPr bwMode="auto">
          <a:xfrm>
            <a:off x="6172200" y="5518150"/>
            <a:ext cx="152400" cy="1587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7" name="Rectangle 81"/>
          <p:cNvSpPr>
            <a:spLocks noChangeArrowheads="1"/>
          </p:cNvSpPr>
          <p:nvPr/>
        </p:nvSpPr>
        <p:spPr bwMode="auto">
          <a:xfrm>
            <a:off x="6400800" y="5441950"/>
            <a:ext cx="152400" cy="234950"/>
          </a:xfrm>
          <a:prstGeom prst="rect">
            <a:avLst/>
          </a:prstGeom>
          <a:solidFill>
            <a:srgbClr val="FFCC99"/>
          </a:solidFill>
          <a:ln w="6350">
            <a:solidFill>
              <a:srgbClr val="FF66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98" name="Text Box 82"/>
          <p:cNvSpPr txBox="1">
            <a:spLocks noChangeArrowheads="1"/>
          </p:cNvSpPr>
          <p:nvPr/>
        </p:nvSpPr>
        <p:spPr bwMode="auto">
          <a:xfrm>
            <a:off x="5534025" y="1374775"/>
            <a:ext cx="118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1800">
                <a:solidFill>
                  <a:schemeClr val="bg1"/>
                </a:solidFill>
              </a:rPr>
              <a:t>histogram</a:t>
            </a:r>
          </a:p>
        </p:txBody>
      </p:sp>
      <p:sp>
        <p:nvSpPr>
          <p:cNvPr id="954452" name="Rectangle 84"/>
          <p:cNvSpPr>
            <a:spLocks noChangeArrowheads="1"/>
          </p:cNvSpPr>
          <p:nvPr/>
        </p:nvSpPr>
        <p:spPr bwMode="auto">
          <a:xfrm>
            <a:off x="152400" y="6140450"/>
            <a:ext cx="891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 err="1"/>
              <a:t>Julesz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/>
              <a:t>1981; </a:t>
            </a:r>
            <a:r>
              <a:rPr lang="en-US" sz="1800" dirty="0" err="1"/>
              <a:t>Cula</a:t>
            </a:r>
            <a:r>
              <a:rPr lang="en-US" sz="1800" dirty="0"/>
              <a:t> &amp; Dana, 2001; Leung &amp; Malik 2001; Mori, </a:t>
            </a:r>
            <a:r>
              <a:rPr lang="en-US" sz="1800" dirty="0" err="1"/>
              <a:t>Belongie</a:t>
            </a:r>
            <a:r>
              <a:rPr lang="en-US" sz="1800" dirty="0"/>
              <a:t> &amp; Malik, 2001; </a:t>
            </a:r>
            <a:r>
              <a:rPr lang="en-US" sz="1800" dirty="0" err="1"/>
              <a:t>Schmid</a:t>
            </a:r>
            <a:r>
              <a:rPr lang="en-US" sz="1800" dirty="0"/>
              <a:t> 2001; Varma &amp; </a:t>
            </a:r>
            <a:r>
              <a:rPr lang="en-US" sz="1800" dirty="0" err="1"/>
              <a:t>Zisserman</a:t>
            </a:r>
            <a:r>
              <a:rPr lang="en-US" sz="1800" dirty="0"/>
              <a:t>, 2002, 2003; </a:t>
            </a:r>
            <a:r>
              <a:rPr lang="en-US" sz="1800" dirty="0" err="1"/>
              <a:t>Lazebnik</a:t>
            </a:r>
            <a:r>
              <a:rPr lang="en-US" sz="1800" dirty="0"/>
              <a:t>, </a:t>
            </a:r>
            <a:r>
              <a:rPr lang="en-US" sz="1800" dirty="0" err="1"/>
              <a:t>Schmid</a:t>
            </a:r>
            <a:r>
              <a:rPr lang="en-US" sz="1800" dirty="0"/>
              <a:t> &amp; Ponce, 2003</a:t>
            </a:r>
          </a:p>
        </p:txBody>
      </p:sp>
    </p:spTree>
    <p:extLst>
      <p:ext uri="{BB962C8B-B14F-4D97-AF65-F5344CB8AC3E}">
        <p14:creationId xmlns:p14="http://schemas.microsoft.com/office/powerpoint/2010/main" val="17084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4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:\iccv99\rocks_lab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8974" r="10471" b="8481"/>
          <a:stretch>
            <a:fillRect/>
          </a:stretch>
        </p:blipFill>
        <p:spPr bwMode="auto">
          <a:xfrm>
            <a:off x="914400" y="4495800"/>
            <a:ext cx="2233613" cy="19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S:\iccv99\rocks_histo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4909" r="7632" b="8180"/>
          <a:stretch>
            <a:fillRect/>
          </a:stretch>
        </p:blipFill>
        <p:spPr bwMode="auto">
          <a:xfrm>
            <a:off x="3810000" y="2362200"/>
            <a:ext cx="3962400" cy="26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:\iccv99\rocks_imag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t="8862" r="10948" b="8580"/>
          <a:stretch>
            <a:fillRect/>
          </a:stretch>
        </p:blipFill>
        <p:spPr bwMode="auto">
          <a:xfrm>
            <a:off x="914400" y="2347913"/>
            <a:ext cx="2224088" cy="19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389188" y="2586038"/>
            <a:ext cx="446087" cy="446087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2165350" y="3144838"/>
            <a:ext cx="446088" cy="4476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493838" y="3703638"/>
            <a:ext cx="447675" cy="4476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2843213" y="2743200"/>
            <a:ext cx="966787" cy="84138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>
            <a:off x="2628900" y="3375025"/>
            <a:ext cx="1181100" cy="282575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1943100" y="3932238"/>
            <a:ext cx="1866900" cy="639762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498725" y="2571750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i="1">
                <a:solidFill>
                  <a:srgbClr val="FFFF00"/>
                </a:solidFill>
              </a:rPr>
              <a:t>i</a:t>
            </a:r>
            <a:endParaRPr lang="en-US" altLang="en-US"/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293938" y="3101975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i="1">
                <a:solidFill>
                  <a:srgbClr val="FFFF00"/>
                </a:solidFill>
              </a:rPr>
              <a:t>j</a:t>
            </a:r>
            <a:endParaRPr lang="en-US" altLang="en-US"/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1577975" y="3695700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i="1">
                <a:solidFill>
                  <a:srgbClr val="FFFF00"/>
                </a:solidFill>
              </a:rPr>
              <a:t>k</a:t>
            </a:r>
            <a:endParaRPr lang="en-US" altLang="en-US"/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990600" y="15240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>
                <a:solidFill>
                  <a:schemeClr val="bg1"/>
                </a:solidFill>
              </a:rPr>
              <a:t>Chi-square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8085138" y="3017838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solidFill>
                  <a:schemeClr val="bg1"/>
                </a:solidFill>
              </a:rPr>
              <a:t>0.1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8062913" y="3946525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solidFill>
                  <a:schemeClr val="bg1"/>
                </a:solidFill>
              </a:rPr>
              <a:t>0.8</a:t>
            </a:r>
          </a:p>
        </p:txBody>
      </p:sp>
      <p:graphicFrame>
        <p:nvGraphicFramePr>
          <p:cNvPr id="14353" name="Object 17"/>
          <p:cNvGraphicFramePr>
            <a:graphicFrameLocks noChangeAspect="1"/>
          </p:cNvGraphicFramePr>
          <p:nvPr/>
        </p:nvGraphicFramePr>
        <p:xfrm>
          <a:off x="7543800" y="2895600"/>
          <a:ext cx="5810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Equation" r:id="rId6" imgW="164880" imgH="215640" progId="Equation.3">
                  <p:embed/>
                </p:oleObj>
              </mc:Choice>
              <mc:Fallback>
                <p:oleObj name="Equation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95600"/>
                        <a:ext cx="5810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4" name="Object 18"/>
          <p:cNvGraphicFramePr>
            <a:graphicFrameLocks noChangeAspect="1"/>
          </p:cNvGraphicFramePr>
          <p:nvPr/>
        </p:nvGraphicFramePr>
        <p:xfrm>
          <a:off x="7543800" y="3810000"/>
          <a:ext cx="5810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Equation" r:id="rId8" imgW="164880" imgH="215640" progId="Equation.3">
                  <p:embed/>
                </p:oleObj>
              </mc:Choice>
              <mc:Fallback>
                <p:oleObj name="Equation" r:id="rId8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810000"/>
                        <a:ext cx="5810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5" name="Object 19"/>
          <p:cNvGraphicFramePr>
            <a:graphicFrameLocks noChangeAspect="1"/>
          </p:cNvGraphicFramePr>
          <p:nvPr/>
        </p:nvGraphicFramePr>
        <p:xfrm>
          <a:off x="3429000" y="5105400"/>
          <a:ext cx="51816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4" name="Equation" r:id="rId10" imgW="2082600" imgH="482400" progId="Equation.3">
                  <p:embed/>
                </p:oleObj>
              </mc:Choice>
              <mc:Fallback>
                <p:oleObj name="Equation" r:id="rId10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105400"/>
                        <a:ext cx="5181600" cy="11969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914400" y="304800"/>
            <a:ext cx="7620000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600" dirty="0">
                <a:solidFill>
                  <a:schemeClr val="tx2"/>
                </a:solidFill>
                <a:latin typeface="Arial" charset="0"/>
              </a:rPr>
              <a:t>Chi square distance between </a:t>
            </a:r>
            <a:r>
              <a:rPr lang="en-US" altLang="en-US" sz="3600" dirty="0" err="1">
                <a:solidFill>
                  <a:schemeClr val="tx2"/>
                </a:solidFill>
                <a:latin typeface="Arial" charset="0"/>
              </a:rPr>
              <a:t>texton</a:t>
            </a:r>
            <a:r>
              <a:rPr lang="en-US" altLang="en-US" sz="3600" dirty="0">
                <a:solidFill>
                  <a:schemeClr val="tx2"/>
                </a:solidFill>
                <a:latin typeface="Arial" charset="0"/>
              </a:rPr>
              <a:t> histograms </a:t>
            </a:r>
          </a:p>
          <a:p>
            <a:pPr>
              <a:spcBef>
                <a:spcPct val="50000"/>
              </a:spcBef>
            </a:pPr>
            <a:endParaRPr lang="en-US" altLang="en-US" dirty="0">
              <a:latin typeface="Arial" charset="0"/>
            </a:endParaRPr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32766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(Malik)</a:t>
            </a:r>
          </a:p>
        </p:txBody>
      </p:sp>
    </p:spTree>
    <p:extLst>
      <p:ext uri="{BB962C8B-B14F-4D97-AF65-F5344CB8AC3E}">
        <p14:creationId xmlns:p14="http://schemas.microsoft.com/office/powerpoint/2010/main" val="246202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Issues: 1) Discrimination/Analysis</a:t>
            </a:r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752600"/>
            <a:ext cx="7620000" cy="4591050"/>
          </a:xfrm>
          <a:noFill/>
          <a:ln/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2004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>
                <a:latin typeface="Arial" charset="0"/>
              </a:rPr>
              <a:t>(Freeman)</a:t>
            </a:r>
          </a:p>
        </p:txBody>
      </p:sp>
    </p:spTree>
    <p:extLst>
      <p:ext uri="{BB962C8B-B14F-4D97-AF65-F5344CB8AC3E}">
        <p14:creationId xmlns:p14="http://schemas.microsoft.com/office/powerpoint/2010/main" val="2385042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Universal </a:t>
            </a:r>
            <a:r>
              <a:rPr lang="en-US" dirty="0" err="1"/>
              <a:t>texton</a:t>
            </a:r>
            <a:r>
              <a:rPr lang="en-US" dirty="0"/>
              <a:t> dictionaries vs</a:t>
            </a:r>
          </a:p>
          <a:p>
            <a:pPr marL="0" indent="0">
              <a:buNone/>
            </a:pPr>
            <a:r>
              <a:rPr lang="en-US" dirty="0"/>
              <a:t>     Different dictionaries for each texture class</a:t>
            </a:r>
          </a:p>
          <a:p>
            <a:r>
              <a:rPr lang="en-US" dirty="0"/>
              <a:t>Sparse features vs. dense features </a:t>
            </a:r>
          </a:p>
          <a:p>
            <a:r>
              <a:rPr lang="en-US" dirty="0"/>
              <a:t>Different histogram comparisons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e.g</a:t>
            </a:r>
            <a:r>
              <a:rPr lang="en-US" dirty="0"/>
              <a:t>  L1 distance </a:t>
            </a:r>
          </a:p>
          <a:p>
            <a:pPr marL="0" indent="0">
              <a:buNone/>
            </a:pPr>
            <a:r>
              <a:rPr lang="en-US" dirty="0"/>
              <a:t>           or EMD (earth mover’s distance)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5581520"/>
              </p:ext>
            </p:extLst>
          </p:nvPr>
        </p:nvGraphicFramePr>
        <p:xfrm>
          <a:off x="3429000" y="3810000"/>
          <a:ext cx="35052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Equation" r:id="rId3" imgW="1688367" imgH="431613" progId="Equation.3">
                  <p:embed/>
                </p:oleObj>
              </mc:Choice>
              <mc:Fallback>
                <p:oleObj name="Equation" r:id="rId3" imgW="1688367" imgH="431613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810000"/>
                        <a:ext cx="350520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38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Viewpoint invariant texture description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84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Multi-fractal spectrum (MFS) texture signature</a:t>
            </a:r>
            <a:endParaRPr lang="en-US" altLang="en-US" sz="2800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/>
              <a:t>    A framework to combine local and global description based on multi-fractal-spectrum theory</a:t>
            </a:r>
          </a:p>
          <a:p>
            <a:pPr eaLnBrk="1" hangingPunct="1"/>
            <a:r>
              <a:rPr lang="en-US" altLang="en-US" sz="2400">
                <a:solidFill>
                  <a:schemeClr val="accent2"/>
                </a:solidFill>
              </a:rPr>
              <a:t>Invariant to surface and  view-point changes</a:t>
            </a:r>
          </a:p>
          <a:p>
            <a:pPr eaLnBrk="1" hangingPunct="1"/>
            <a:r>
              <a:rPr lang="en-US" altLang="en-US" sz="2400">
                <a:solidFill>
                  <a:schemeClr val="accent2"/>
                </a:solidFill>
              </a:rPr>
              <a:t>Robust to Illumination changes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en-US" sz="2400">
                <a:solidFill>
                  <a:schemeClr val="accent2"/>
                </a:solidFill>
              </a:rPr>
              <a:t>Compact vector size (~70 vs~1000)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en-US" sz="2400">
                <a:solidFill>
                  <a:schemeClr val="accent2"/>
                </a:solidFill>
              </a:rPr>
              <a:t>Computational efficient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en-US" sz="2400">
                <a:solidFill>
                  <a:schemeClr val="accent2"/>
                </a:solidFill>
              </a:rPr>
              <a:t>Simplicity in the implementation</a:t>
            </a:r>
          </a:p>
          <a:p>
            <a:pPr lvl="1" eaLnBrk="1" hangingPunct="1"/>
            <a:endParaRPr lang="en-US" altLang="en-US">
              <a:solidFill>
                <a:schemeClr val="accent2"/>
              </a:solidFill>
            </a:endParaRPr>
          </a:p>
          <a:p>
            <a:pPr eaLnBrk="1" hangingPunct="1"/>
            <a:endParaRPr lang="en-US" altLang="en-US" sz="2400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0" y="5486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228600" y="55626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/>
              <a:t>Y. Xu, H. </a:t>
            </a:r>
            <a:r>
              <a:rPr lang="en-US" altLang="en-US" sz="1800" dirty="0" err="1"/>
              <a:t>Ji</a:t>
            </a:r>
            <a:r>
              <a:rPr lang="en-US" altLang="en-US" sz="1800" dirty="0"/>
              <a:t> and C. </a:t>
            </a:r>
            <a:r>
              <a:rPr lang="en-US" altLang="en-US" sz="1800" dirty="0" err="1"/>
              <a:t>Fermüller</a:t>
            </a:r>
            <a:r>
              <a:rPr lang="en-US" altLang="en-US" sz="1800" dirty="0"/>
              <a:t>, </a:t>
            </a:r>
            <a:r>
              <a:rPr lang="en-US" sz="1800" dirty="0"/>
              <a:t>Viewpoint invariant texture description using fractal</a:t>
            </a:r>
          </a:p>
          <a:p>
            <a:r>
              <a:rPr lang="en-US" sz="1800" dirty="0"/>
              <a:t>Analysis, International Journal of Computer Vision, 2009</a:t>
            </a:r>
          </a:p>
          <a:p>
            <a:r>
              <a:rPr lang="en-US" sz="1800" dirty="0"/>
              <a:t>Y. </a:t>
            </a:r>
            <a:r>
              <a:rPr lang="en-US" sz="1800" dirty="0" err="1"/>
              <a:t>Xu,et</a:t>
            </a:r>
            <a:r>
              <a:rPr lang="en-US" sz="1800" dirty="0"/>
              <a:t> al , " Scale-space texture description on SIFT-like </a:t>
            </a:r>
            <a:r>
              <a:rPr lang="en-US" sz="1800" dirty="0" err="1"/>
              <a:t>textons</a:t>
            </a:r>
            <a:r>
              <a:rPr lang="en-US" sz="1800" dirty="0"/>
              <a:t>," </a:t>
            </a:r>
            <a:r>
              <a:rPr lang="en-US" sz="1800" i="1" dirty="0"/>
              <a:t>Computer Vision and Image </a:t>
            </a:r>
            <a:r>
              <a:rPr lang="en-US" sz="1800" i="1" dirty="0" err="1"/>
              <a:t>Understanging</a:t>
            </a:r>
            <a:r>
              <a:rPr lang="en-US" sz="1800" i="1" dirty="0"/>
              <a:t>, 2012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4117057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Fractal dimension</a:t>
            </a:r>
          </a:p>
        </p:txBody>
      </p:sp>
      <p:sp>
        <p:nvSpPr>
          <p:cNvPr id="5125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Measurement at scale </a:t>
            </a:r>
            <a:r>
              <a:rPr lang="el-GR" altLang="en-US" sz="2400" b="1" dirty="0"/>
              <a:t>δ</a:t>
            </a:r>
            <a:r>
              <a:rPr lang="en-US" altLang="en-US" sz="2400" dirty="0"/>
              <a:t>. For each </a:t>
            </a:r>
            <a:r>
              <a:rPr lang="el-GR" altLang="en-US" sz="2400" dirty="0"/>
              <a:t>δ</a:t>
            </a:r>
            <a:r>
              <a:rPr lang="en-US" altLang="en-US" sz="2400" dirty="0"/>
              <a:t> we measure an object in a way that ignores regularity of size less than </a:t>
            </a:r>
            <a:r>
              <a:rPr lang="el-GR" altLang="en-US" sz="2400" dirty="0"/>
              <a:t>δ</a:t>
            </a:r>
            <a:r>
              <a:rPr lang="en-US" altLang="en-US" sz="2400" dirty="0"/>
              <a:t>, and we see how these measurement behaves as </a:t>
            </a:r>
            <a:r>
              <a:rPr lang="el-GR" altLang="en-US" sz="2400" dirty="0"/>
              <a:t>δ</a:t>
            </a:r>
            <a:r>
              <a:rPr lang="en-US" altLang="en-US" sz="2400" dirty="0"/>
              <a:t> goes to 0.</a:t>
            </a:r>
          </a:p>
          <a:p>
            <a:pPr eaLnBrk="1" hangingPunct="1"/>
            <a:r>
              <a:rPr lang="en-US" altLang="en-US" sz="2400" dirty="0"/>
              <a:t>Most natural phenomena satisfy the power law: </a:t>
            </a:r>
          </a:p>
          <a:p>
            <a:pPr marL="0" indent="0" eaLnBrk="1" hangingPunct="1">
              <a:buNone/>
            </a:pPr>
            <a:r>
              <a:rPr lang="en-US" altLang="en-US" sz="2400" dirty="0"/>
              <a:t>      an estimated quantity is proportional to</a:t>
            </a:r>
          </a:p>
          <a:p>
            <a:pPr eaLnBrk="1" hangingPunct="1">
              <a:buFontTx/>
              <a:buNone/>
            </a:pPr>
            <a:r>
              <a:rPr lang="en-US" altLang="en-US" sz="2400" dirty="0"/>
              <a:t>      with D a constant </a:t>
            </a:r>
          </a:p>
          <a:p>
            <a:pPr eaLnBrk="1" hangingPunct="1">
              <a:buFontTx/>
              <a:buNone/>
            </a:pPr>
            <a:r>
              <a:rPr lang="en-US" altLang="en-US" sz="2400" i="1" dirty="0"/>
              <a:t>       (for example the length of a coastline)</a:t>
            </a:r>
          </a:p>
          <a:p>
            <a:pPr eaLnBrk="1" hangingPunct="1">
              <a:buFontTx/>
              <a:buNone/>
            </a:pPr>
            <a:r>
              <a:rPr lang="en-US" altLang="en-US" sz="2400" dirty="0"/>
              <a:t> for a point set E in R</a:t>
            </a:r>
            <a:r>
              <a:rPr lang="en-US" altLang="en-US" sz="2400" baseline="30000" dirty="0"/>
              <a:t>2  </a:t>
            </a:r>
          </a:p>
          <a:p>
            <a:pPr eaLnBrk="1" hangingPunct="1">
              <a:buFontTx/>
              <a:buNone/>
            </a:pPr>
            <a:endParaRPr lang="en-US" altLang="en-US" sz="2400" baseline="30000" dirty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645878"/>
              </p:ext>
            </p:extLst>
          </p:nvPr>
        </p:nvGraphicFramePr>
        <p:xfrm>
          <a:off x="6400800" y="3200400"/>
          <a:ext cx="3810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Equation" r:id="rId3" imgW="342720" imgH="393480" progId="Equation.3">
                  <p:embed/>
                </p:oleObj>
              </mc:Choice>
              <mc:Fallback>
                <p:oleObj name="Equation" r:id="rId3" imgW="342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200400"/>
                        <a:ext cx="38100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876443"/>
              </p:ext>
            </p:extLst>
          </p:nvPr>
        </p:nvGraphicFramePr>
        <p:xfrm>
          <a:off x="2362200" y="5334000"/>
          <a:ext cx="3886200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Equation" r:id="rId5" imgW="1803240" imgH="419040" progId="Equation.3">
                  <p:embed/>
                </p:oleObj>
              </mc:Choice>
              <mc:Fallback>
                <p:oleObj name="Equation" r:id="rId5" imgW="18032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334000"/>
                        <a:ext cx="3886200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00" y="5257800"/>
            <a:ext cx="18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Fractal dimension</a:t>
            </a:r>
          </a:p>
        </p:txBody>
      </p:sp>
    </p:spTree>
    <p:extLst>
      <p:ext uri="{BB962C8B-B14F-4D97-AF65-F5344CB8AC3E}">
        <p14:creationId xmlns:p14="http://schemas.microsoft.com/office/powerpoint/2010/main" val="403840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uild="p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of fractal quantity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2091985" cy="914400"/>
          </a:xfr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95600"/>
            <a:ext cx="4943159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4038600"/>
            <a:ext cx="3512820" cy="13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36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dimension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057400"/>
            <a:ext cx="634811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0200" y="4572000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 = 1                                              D = 2                                   D =  1.7</a:t>
            </a:r>
          </a:p>
        </p:txBody>
      </p:sp>
    </p:spTree>
    <p:extLst>
      <p:ext uri="{BB962C8B-B14F-4D97-AF65-F5344CB8AC3E}">
        <p14:creationId xmlns:p14="http://schemas.microsoft.com/office/powerpoint/2010/main" val="1083734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MFS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543800" cy="1371600"/>
          </a:xfrm>
        </p:spPr>
        <p:txBody>
          <a:bodyPr/>
          <a:lstStyle/>
          <a:p>
            <a:pPr eaLnBrk="1" hangingPunct="1"/>
            <a:r>
              <a:rPr lang="en-US" altLang="en-US" sz="2000"/>
              <a:t>Extension: divide quantity into a discrete number of sets, compute fd for every set -&gt; MFS. e.g. divide intensity [1, 255] into 26 classes.</a:t>
            </a:r>
          </a:p>
        </p:txBody>
      </p:sp>
      <p:pic>
        <p:nvPicPr>
          <p:cNvPr id="56324" name="Picture 6" descr="f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19400"/>
            <a:ext cx="48593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750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MFS is invariant under the bi-</a:t>
            </a:r>
            <a:r>
              <a:rPr lang="en-US" sz="2800" dirty="0" err="1"/>
              <a:t>Lipschitz</a:t>
            </a:r>
            <a:r>
              <a:rPr lang="en-US" sz="2800" dirty="0"/>
              <a:t> transform; basically any smooth function-&gt;</a:t>
            </a:r>
          </a:p>
          <a:p>
            <a:pPr marL="0" indent="0">
              <a:buNone/>
            </a:pPr>
            <a:r>
              <a:rPr lang="en-US" sz="2400" dirty="0"/>
              <a:t>              </a:t>
            </a:r>
            <a:r>
              <a:rPr lang="en-US" sz="2400" dirty="0">
                <a:solidFill>
                  <a:schemeClr val="accent1"/>
                </a:solidFill>
              </a:rPr>
              <a:t>translation, rotation, projective transformation, </a:t>
            </a:r>
            <a:r>
              <a:rPr lang="en-US" sz="2400" dirty="0" err="1">
                <a:solidFill>
                  <a:schemeClr val="accent1"/>
                </a:solidFill>
              </a:rPr>
              <a:t>warpings</a:t>
            </a:r>
            <a:r>
              <a:rPr lang="en-US" sz="2400" dirty="0">
                <a:solidFill>
                  <a:schemeClr val="accent1"/>
                </a:solidFill>
              </a:rPr>
              <a:t> 	of  the surfaces </a:t>
            </a:r>
          </a:p>
          <a:p>
            <a:r>
              <a:rPr lang="en-US" sz="2800" dirty="0"/>
              <a:t>Illumination variance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Consider the  intensity function I(x) piecewise  locally 	linear  : </a:t>
            </a:r>
            <a:r>
              <a:rPr lang="en-US" sz="2400" i="1" dirty="0" err="1">
                <a:solidFill>
                  <a:schemeClr val="accent1"/>
                </a:solidFill>
              </a:rPr>
              <a:t>a</a:t>
            </a:r>
            <a:r>
              <a:rPr lang="en-US" sz="2400" i="1" baseline="-25000" dirty="0" err="1">
                <a:solidFill>
                  <a:schemeClr val="accent1"/>
                </a:solidFill>
              </a:rPr>
              <a:t>k</a:t>
            </a:r>
            <a:r>
              <a:rPr lang="en-US" sz="2400" i="1" dirty="0" err="1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i="1" dirty="0">
                <a:solidFill>
                  <a:schemeClr val="accent1"/>
                </a:solidFill>
              </a:rPr>
              <a:t>x</a:t>
            </a:r>
            <a:r>
              <a:rPr lang="en-US" sz="2400" dirty="0">
                <a:solidFill>
                  <a:schemeClr val="accent1"/>
                </a:solidFill>
              </a:rPr>
              <a:t>) + </a:t>
            </a:r>
            <a:r>
              <a:rPr lang="en-US" sz="2400" i="1" dirty="0" err="1">
                <a:solidFill>
                  <a:schemeClr val="accent1"/>
                </a:solidFill>
              </a:rPr>
              <a:t>b</a:t>
            </a:r>
            <a:r>
              <a:rPr lang="en-US" sz="2400" i="1" baseline="-25000" dirty="0" err="1">
                <a:solidFill>
                  <a:schemeClr val="accent1"/>
                </a:solidFill>
              </a:rPr>
              <a:t>k</a:t>
            </a:r>
            <a:r>
              <a:rPr lang="en-US" sz="2400" i="1" baseline="-25000" dirty="0">
                <a:solidFill>
                  <a:schemeClr val="accent1"/>
                </a:solidFill>
              </a:rPr>
              <a:t>   </a:t>
            </a: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              MFS defined on edges is invariant 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221814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Basic idea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Multiple MFSs from multiple density functions defined on  different local feature spaces.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lvl="1" eaLnBrk="1" hangingPunct="1">
              <a:lnSpc>
                <a:spcPct val="90000"/>
              </a:lnSpc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Local feature spaces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Zero-mean intensity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Gradient energy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Laplacian energy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/>
          </a:p>
          <a:p>
            <a:pPr lvl="1" eaLnBrk="1" hangingPunct="1">
              <a:lnSpc>
                <a:spcPct val="90000"/>
              </a:lnSpc>
            </a:pPr>
            <a:endParaRPr lang="en-US" altLang="en-US" sz="360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4114800" y="4191000"/>
          <a:ext cx="320833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Equation" r:id="rId3" imgW="3873240" imgH="647640" progId="">
                  <p:embed/>
                </p:oleObj>
              </mc:Choice>
              <mc:Fallback>
                <p:oleObj name="Equation" r:id="rId3" imgW="3873240" imgH="647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191000"/>
                        <a:ext cx="3208338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3832225" y="4800600"/>
          <a:ext cx="53117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Equation" r:id="rId5" imgW="5448240" imgH="850680" progId="">
                  <p:embed/>
                </p:oleObj>
              </mc:Choice>
              <mc:Fallback>
                <p:oleObj name="Equation" r:id="rId5" imgW="5448240" imgH="850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2225" y="4800600"/>
                        <a:ext cx="5311775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3810000" y="5715000"/>
          <a:ext cx="47815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Equation" r:id="rId7" imgW="4292280" imgH="647640" progId="">
                  <p:embed/>
                </p:oleObj>
              </mc:Choice>
              <mc:Fallback>
                <p:oleObj name="Equation" r:id="rId7" imgW="4292280" imgH="647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715000"/>
                        <a:ext cx="478155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AutoShape 14"/>
          <p:cNvSpPr>
            <a:spLocks noChangeArrowheads="1"/>
          </p:cNvSpPr>
          <p:nvPr/>
        </p:nvSpPr>
        <p:spPr bwMode="auto">
          <a:xfrm>
            <a:off x="2209800" y="1600200"/>
            <a:ext cx="990600" cy="457200"/>
          </a:xfrm>
          <a:prstGeom prst="wedgeRoundRectCallout">
            <a:avLst>
              <a:gd name="adj1" fmla="val 1921"/>
              <a:gd name="adj2" fmla="val 194792"/>
              <a:gd name="adj3" fmla="val 16667"/>
            </a:avLst>
          </a:prstGeom>
          <a:solidFill>
            <a:schemeClr val="accent1">
              <a:alpha val="2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6152" name="AutoShape 15"/>
          <p:cNvSpPr>
            <a:spLocks noChangeArrowheads="1"/>
          </p:cNvSpPr>
          <p:nvPr/>
        </p:nvSpPr>
        <p:spPr bwMode="auto">
          <a:xfrm>
            <a:off x="4114800" y="1981200"/>
            <a:ext cx="2057400" cy="533400"/>
          </a:xfrm>
          <a:prstGeom prst="wedgeRoundRectCallout">
            <a:avLst>
              <a:gd name="adj1" fmla="val 63347"/>
              <a:gd name="adj2" fmla="val 89880"/>
              <a:gd name="adj3" fmla="val 16667"/>
            </a:avLst>
          </a:prstGeom>
          <a:solidFill>
            <a:schemeClr val="accent1">
              <a:alpha val="2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6153" name="Text Box 16"/>
          <p:cNvSpPr txBox="1">
            <a:spLocks noChangeArrowheads="1"/>
          </p:cNvSpPr>
          <p:nvPr/>
        </p:nvSpPr>
        <p:spPr bwMode="auto">
          <a:xfrm>
            <a:off x="762000" y="2667000"/>
            <a:ext cx="3290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Spatial distortion invariance</a:t>
            </a:r>
          </a:p>
        </p:txBody>
      </p:sp>
      <p:sp>
        <p:nvSpPr>
          <p:cNvPr id="6154" name="Text Box 17"/>
          <p:cNvSpPr txBox="1">
            <a:spLocks noChangeArrowheads="1"/>
          </p:cNvSpPr>
          <p:nvPr/>
        </p:nvSpPr>
        <p:spPr bwMode="auto">
          <a:xfrm>
            <a:off x="4648200" y="2667000"/>
            <a:ext cx="2698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Illumination invariance</a:t>
            </a:r>
          </a:p>
        </p:txBody>
      </p:sp>
    </p:spTree>
    <p:extLst>
      <p:ext uri="{BB962C8B-B14F-4D97-AF65-F5344CB8AC3E}">
        <p14:creationId xmlns:p14="http://schemas.microsoft.com/office/powerpoint/2010/main" val="20725612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View-point invariance</a:t>
            </a:r>
          </a:p>
        </p:txBody>
      </p:sp>
      <p:pic>
        <p:nvPicPr>
          <p:cNvPr id="57347" name="Picture 3" descr="tree1p_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8768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 descr="tree2p_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8768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 descr="tree3p_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8768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6" descr="bulrush1_s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766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7" descr="bulrush2p_s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766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8" descr="bulrush3p_s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766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3" name="Picture 9" descr="grassland1p_s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764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4" name="Picture 10" descr="grassland2p_s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764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5" name="Picture 11" descr="grassland3_s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76400"/>
            <a:ext cx="1527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762000" y="2133600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Grass</a:t>
            </a: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914400" y="5334000"/>
            <a:ext cx="96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Trees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838200" y="37338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Bulrush</a:t>
            </a:r>
          </a:p>
        </p:txBody>
      </p:sp>
    </p:spTree>
    <p:extLst>
      <p:ext uri="{BB962C8B-B14F-4D97-AF65-F5344CB8AC3E}">
        <p14:creationId xmlns:p14="http://schemas.microsoft.com/office/powerpoint/2010/main" val="151703769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2) Synthesis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739900"/>
            <a:ext cx="8305800" cy="47371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760296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(cont’)</a:t>
            </a:r>
          </a:p>
        </p:txBody>
      </p:sp>
      <p:pic>
        <p:nvPicPr>
          <p:cNvPr id="58371" name="Picture 3" descr="dx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6629400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5029200" y="4572000"/>
            <a:ext cx="99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Grass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19400" y="4191000"/>
            <a:ext cx="98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Brush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4953000" y="1981200"/>
            <a:ext cx="96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Trees</a:t>
            </a:r>
          </a:p>
        </p:txBody>
      </p:sp>
      <p:sp>
        <p:nvSpPr>
          <p:cNvPr id="58375" name="AutoShape 7"/>
          <p:cNvSpPr>
            <a:spLocks noChangeArrowheads="1"/>
          </p:cNvSpPr>
          <p:nvPr/>
        </p:nvSpPr>
        <p:spPr bwMode="auto">
          <a:xfrm>
            <a:off x="2743200" y="4191000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6" name="AutoShape 8"/>
          <p:cNvSpPr>
            <a:spLocks noChangeArrowheads="1"/>
          </p:cNvSpPr>
          <p:nvPr/>
        </p:nvSpPr>
        <p:spPr bwMode="auto">
          <a:xfrm>
            <a:off x="4953000" y="4572000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7" name="AutoShape 9"/>
          <p:cNvSpPr>
            <a:spLocks noChangeArrowheads="1"/>
          </p:cNvSpPr>
          <p:nvPr/>
        </p:nvSpPr>
        <p:spPr bwMode="auto">
          <a:xfrm>
            <a:off x="4876800" y="1981200"/>
            <a:ext cx="1143000" cy="457200"/>
          </a:xfrm>
          <a:prstGeom prst="roundRect">
            <a:avLst>
              <a:gd name="adj" fmla="val 16667"/>
            </a:avLst>
          </a:prstGeom>
          <a:solidFill>
            <a:schemeClr val="accent1">
              <a:alpha val="32156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8" name="Line 10"/>
          <p:cNvSpPr>
            <a:spLocks noChangeShapeType="1"/>
          </p:cNvSpPr>
          <p:nvPr/>
        </p:nvSpPr>
        <p:spPr bwMode="auto">
          <a:xfrm flipV="1">
            <a:off x="3276600" y="34290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 flipH="1" flipV="1">
            <a:off x="4953000" y="36576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 flipH="1">
            <a:off x="4876800" y="2438400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2895600" y="5943600"/>
            <a:ext cx="3182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MFS on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292227332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Surface deformation invariance</a:t>
            </a:r>
          </a:p>
        </p:txBody>
      </p:sp>
      <p:pic>
        <p:nvPicPr>
          <p:cNvPr id="59395" name="Picture 3" descr="tree1surf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1981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 descr="tree1surf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114800"/>
            <a:ext cx="2459038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 descr="tree1surf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31115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6" descr="tree1surf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14800"/>
            <a:ext cx="3081338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Picture 7" descr="tree1surf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00200"/>
            <a:ext cx="25415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0" name="Picture 8" descr="tree1surf0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114800"/>
            <a:ext cx="2001838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91123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(cont’)</a:t>
            </a:r>
          </a:p>
        </p:txBody>
      </p:sp>
      <p:pic>
        <p:nvPicPr>
          <p:cNvPr id="60419" name="Picture 3" descr="dx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162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 descr="dx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162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2971800" y="5791200"/>
            <a:ext cx="3182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MFS on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6271170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ar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14400"/>
            <a:ext cx="760253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869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42925"/>
            <a:ext cx="36576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29400" y="1905000"/>
            <a:ext cx="140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UIUC dataset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9400" y="4495800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UMD </a:t>
            </a:r>
          </a:p>
          <a:p>
            <a:r>
              <a:rPr lang="en-US" dirty="0" err="1"/>
              <a:t>highresolution</a:t>
            </a:r>
            <a:r>
              <a:rPr lang="en-US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2438376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Comparison of classification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sz="2800"/>
              <a:t>UIUC dataset (1000 images, 40 class)</a:t>
            </a:r>
          </a:p>
        </p:txBody>
      </p:sp>
      <p:pic>
        <p:nvPicPr>
          <p:cNvPr id="62468" name="Picture 4" descr="new_class_me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0"/>
            <a:ext cx="365760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Text Box 9"/>
          <p:cNvSpPr txBox="1">
            <a:spLocks noChangeArrowheads="1"/>
          </p:cNvSpPr>
          <p:nvPr/>
        </p:nvSpPr>
        <p:spPr bwMode="auto">
          <a:xfrm>
            <a:off x="1600200" y="5105400"/>
            <a:ext cx="2722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Zisserman et al (2003)</a:t>
            </a:r>
          </a:p>
        </p:txBody>
      </p:sp>
      <p:sp>
        <p:nvSpPr>
          <p:cNvPr id="62470" name="Text Box 10"/>
          <p:cNvSpPr txBox="1">
            <a:spLocks noChangeArrowheads="1"/>
          </p:cNvSpPr>
          <p:nvPr/>
        </p:nvSpPr>
        <p:spPr bwMode="auto">
          <a:xfrm>
            <a:off x="1600200" y="5562600"/>
            <a:ext cx="2257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Ponce et al (2004)</a:t>
            </a:r>
          </a:p>
        </p:txBody>
      </p:sp>
      <p:sp>
        <p:nvSpPr>
          <p:cNvPr id="62471" name="Text Box 11"/>
          <p:cNvSpPr txBox="1">
            <a:spLocks noChangeArrowheads="1"/>
          </p:cNvSpPr>
          <p:nvPr/>
        </p:nvSpPr>
        <p:spPr bwMode="auto">
          <a:xfrm>
            <a:off x="5638800" y="5105400"/>
            <a:ext cx="3309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MFS on single-density func</a:t>
            </a:r>
            <a:r>
              <a:rPr lang="en-US" altLang="en-US" sz="1800"/>
              <a:t>.</a:t>
            </a:r>
          </a:p>
        </p:txBody>
      </p:sp>
      <p:sp>
        <p:nvSpPr>
          <p:cNvPr id="62472" name="Text Box 12"/>
          <p:cNvSpPr txBox="1">
            <a:spLocks noChangeArrowheads="1"/>
          </p:cNvSpPr>
          <p:nvPr/>
        </p:nvSpPr>
        <p:spPr bwMode="auto">
          <a:xfrm>
            <a:off x="5638800" y="5562600"/>
            <a:ext cx="318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000"/>
              <a:t>MFS on multi-density func.</a:t>
            </a:r>
          </a:p>
        </p:txBody>
      </p:sp>
      <p:sp>
        <p:nvSpPr>
          <p:cNvPr id="62473" name="Text Box 13"/>
          <p:cNvSpPr txBox="1">
            <a:spLocks noChangeArrowheads="1"/>
          </p:cNvSpPr>
          <p:nvPr/>
        </p:nvSpPr>
        <p:spPr bwMode="auto">
          <a:xfrm>
            <a:off x="5715000" y="2895600"/>
            <a:ext cx="29829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Classification rate</a:t>
            </a:r>
          </a:p>
          <a:p>
            <a:pPr eaLnBrk="1" hangingPunct="1"/>
            <a:r>
              <a:rPr lang="en-US" altLang="en-US"/>
              <a:t>            vs</a:t>
            </a:r>
          </a:p>
          <a:p>
            <a:pPr eaLnBrk="1" hangingPunct="1"/>
            <a:r>
              <a:rPr lang="en-US" altLang="en-US"/>
              <a:t>Training sample size</a:t>
            </a:r>
          </a:p>
        </p:txBody>
      </p:sp>
      <p:sp>
        <p:nvSpPr>
          <p:cNvPr id="62474" name="Line 14"/>
          <p:cNvSpPr>
            <a:spLocks noChangeShapeType="1"/>
          </p:cNvSpPr>
          <p:nvPr/>
        </p:nvSpPr>
        <p:spPr bwMode="auto">
          <a:xfrm>
            <a:off x="685800" y="57912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5" name="Oval 15"/>
          <p:cNvSpPr>
            <a:spLocks noChangeArrowheads="1"/>
          </p:cNvSpPr>
          <p:nvPr/>
        </p:nvSpPr>
        <p:spPr bwMode="auto">
          <a:xfrm>
            <a:off x="914400" y="5715000"/>
            <a:ext cx="152400" cy="1190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76" name="Oval 16"/>
          <p:cNvSpPr>
            <a:spLocks noChangeArrowheads="1"/>
          </p:cNvSpPr>
          <p:nvPr/>
        </p:nvSpPr>
        <p:spPr bwMode="auto">
          <a:xfrm>
            <a:off x="1219200" y="5715000"/>
            <a:ext cx="152400" cy="1190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77" name="Line 23"/>
          <p:cNvSpPr>
            <a:spLocks noChangeShapeType="1"/>
          </p:cNvSpPr>
          <p:nvPr/>
        </p:nvSpPr>
        <p:spPr bwMode="auto">
          <a:xfrm>
            <a:off x="762000" y="5257800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2478" name="Group 28"/>
          <p:cNvGrpSpPr>
            <a:grpSpLocks noChangeAspect="1"/>
          </p:cNvGrpSpPr>
          <p:nvPr/>
        </p:nvGrpSpPr>
        <p:grpSpPr bwMode="auto">
          <a:xfrm>
            <a:off x="914400" y="5210175"/>
            <a:ext cx="119063" cy="119063"/>
            <a:chOff x="336" y="2496"/>
            <a:chExt cx="192" cy="192"/>
          </a:xfrm>
        </p:grpSpPr>
        <p:sp>
          <p:nvSpPr>
            <p:cNvPr id="62492" name="Line 24"/>
            <p:cNvSpPr>
              <a:spLocks noChangeAspect="1" noChangeShapeType="1"/>
            </p:cNvSpPr>
            <p:nvPr/>
          </p:nvSpPr>
          <p:spPr bwMode="auto">
            <a:xfrm>
              <a:off x="432" y="2496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3" name="Line 25"/>
            <p:cNvSpPr>
              <a:spLocks noChangeAspect="1" noChangeShapeType="1"/>
            </p:cNvSpPr>
            <p:nvPr/>
          </p:nvSpPr>
          <p:spPr bwMode="auto">
            <a:xfrm>
              <a:off x="336" y="25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4" name="Line 26"/>
            <p:cNvSpPr>
              <a:spLocks noChangeAspect="1" noChangeShapeType="1"/>
            </p:cNvSpPr>
            <p:nvPr/>
          </p:nvSpPr>
          <p:spPr bwMode="auto">
            <a:xfrm flipH="1"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5" name="Line 27"/>
            <p:cNvSpPr>
              <a:spLocks noChangeAspect="1" noChangeShapeType="1"/>
            </p:cNvSpPr>
            <p:nvPr/>
          </p:nvSpPr>
          <p:spPr bwMode="auto">
            <a:xfrm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479" name="Group 29"/>
          <p:cNvGrpSpPr>
            <a:grpSpLocks noChangeAspect="1"/>
          </p:cNvGrpSpPr>
          <p:nvPr/>
        </p:nvGrpSpPr>
        <p:grpSpPr bwMode="auto">
          <a:xfrm>
            <a:off x="1219200" y="5210175"/>
            <a:ext cx="119063" cy="119063"/>
            <a:chOff x="336" y="2496"/>
            <a:chExt cx="192" cy="192"/>
          </a:xfrm>
        </p:grpSpPr>
        <p:sp>
          <p:nvSpPr>
            <p:cNvPr id="62488" name="Line 30"/>
            <p:cNvSpPr>
              <a:spLocks noChangeAspect="1" noChangeShapeType="1"/>
            </p:cNvSpPr>
            <p:nvPr/>
          </p:nvSpPr>
          <p:spPr bwMode="auto">
            <a:xfrm>
              <a:off x="432" y="2496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9" name="Line 31"/>
            <p:cNvSpPr>
              <a:spLocks noChangeAspect="1" noChangeShapeType="1"/>
            </p:cNvSpPr>
            <p:nvPr/>
          </p:nvSpPr>
          <p:spPr bwMode="auto">
            <a:xfrm>
              <a:off x="336" y="2592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0" name="Line 32"/>
            <p:cNvSpPr>
              <a:spLocks noChangeAspect="1" noChangeShapeType="1"/>
            </p:cNvSpPr>
            <p:nvPr/>
          </p:nvSpPr>
          <p:spPr bwMode="auto">
            <a:xfrm flipH="1"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1" name="Line 33"/>
            <p:cNvSpPr>
              <a:spLocks noChangeAspect="1" noChangeShapeType="1"/>
            </p:cNvSpPr>
            <p:nvPr/>
          </p:nvSpPr>
          <p:spPr bwMode="auto">
            <a:xfrm>
              <a:off x="336" y="2496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480" name="Line 36"/>
          <p:cNvSpPr>
            <a:spLocks noChangeShapeType="1"/>
          </p:cNvSpPr>
          <p:nvPr/>
        </p:nvSpPr>
        <p:spPr bwMode="auto">
          <a:xfrm>
            <a:off x="4419600" y="5334000"/>
            <a:ext cx="1066800" cy="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1" name="Line 38"/>
          <p:cNvSpPr>
            <a:spLocks noChangeShapeType="1"/>
          </p:cNvSpPr>
          <p:nvPr/>
        </p:nvSpPr>
        <p:spPr bwMode="auto">
          <a:xfrm>
            <a:off x="4419600" y="5791200"/>
            <a:ext cx="106680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2" name="AutoShape 39"/>
          <p:cNvSpPr>
            <a:spLocks noChangeAspect="1" noChangeArrowheads="1"/>
          </p:cNvSpPr>
          <p:nvPr/>
        </p:nvSpPr>
        <p:spPr bwMode="auto">
          <a:xfrm>
            <a:off x="4648200" y="5257800"/>
            <a:ext cx="120650" cy="7302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3" name="AutoShape 42"/>
          <p:cNvSpPr>
            <a:spLocks noChangeAspect="1" noChangeArrowheads="1"/>
          </p:cNvSpPr>
          <p:nvPr/>
        </p:nvSpPr>
        <p:spPr bwMode="auto">
          <a:xfrm flipV="1">
            <a:off x="4648200" y="5334000"/>
            <a:ext cx="117475" cy="9207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4" name="Rectangle 43"/>
          <p:cNvSpPr>
            <a:spLocks noChangeAspect="1" noChangeArrowheads="1"/>
          </p:cNvSpPr>
          <p:nvPr/>
        </p:nvSpPr>
        <p:spPr bwMode="auto">
          <a:xfrm>
            <a:off x="4648200" y="5730875"/>
            <a:ext cx="119063" cy="119063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5" name="Rectangle 44"/>
          <p:cNvSpPr>
            <a:spLocks noChangeAspect="1" noChangeArrowheads="1"/>
          </p:cNvSpPr>
          <p:nvPr/>
        </p:nvSpPr>
        <p:spPr bwMode="auto">
          <a:xfrm>
            <a:off x="5029200" y="5715000"/>
            <a:ext cx="119063" cy="119063"/>
          </a:xfrm>
          <a:prstGeom prst="rect">
            <a:avLst/>
          </a:prstGeom>
          <a:solidFill>
            <a:srgbClr val="000080"/>
          </a:solidFill>
          <a:ln w="952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6" name="AutoShape 48"/>
          <p:cNvSpPr>
            <a:spLocks noChangeAspect="1" noChangeArrowheads="1"/>
          </p:cNvSpPr>
          <p:nvPr/>
        </p:nvSpPr>
        <p:spPr bwMode="auto">
          <a:xfrm flipV="1">
            <a:off x="5105400" y="5334000"/>
            <a:ext cx="117475" cy="9207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87" name="AutoShape 49"/>
          <p:cNvSpPr>
            <a:spLocks noChangeAspect="1" noChangeArrowheads="1"/>
          </p:cNvSpPr>
          <p:nvPr/>
        </p:nvSpPr>
        <p:spPr bwMode="auto">
          <a:xfrm>
            <a:off x="5105400" y="5257800"/>
            <a:ext cx="117475" cy="92075"/>
          </a:xfrm>
          <a:prstGeom prst="triangle">
            <a:avLst>
              <a:gd name="adj" fmla="val 40625"/>
            </a:avLst>
          </a:prstGeom>
          <a:solidFill>
            <a:srgbClr val="3366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178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MFS on SIFT-like </a:t>
            </a:r>
            <a:r>
              <a:rPr lang="en-US" dirty="0" err="1"/>
              <a:t>textons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30442"/>
              </p:ext>
            </p:extLst>
          </p:nvPr>
        </p:nvGraphicFramePr>
        <p:xfrm>
          <a:off x="1447800" y="1223962"/>
          <a:ext cx="2917825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name="Acrobat Document" r:id="rId3" imgW="2918385" imgH="2636495" progId="AcroExch.Document.7">
                  <p:embed/>
                </p:oleObj>
              </mc:Choice>
              <mc:Fallback>
                <p:oleObj name="Acrobat Document" r:id="rId3" imgW="2918385" imgH="263649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1223962"/>
                        <a:ext cx="2917825" cy="2636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2000" y="6032500"/>
            <a:ext cx="754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Code available at: http://www.cfar.umd.edu/~fer/website-texture/texture.htm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34" y="3927475"/>
            <a:ext cx="2914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5000" y="2209800"/>
            <a:ext cx="234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Orientation histograms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15000" y="4267200"/>
            <a:ext cx="28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Extension to motion texture</a:t>
            </a:r>
          </a:p>
        </p:txBody>
      </p:sp>
    </p:spTree>
    <p:extLst>
      <p:ext uri="{BB962C8B-B14F-4D97-AF65-F5344CB8AC3E}">
        <p14:creationId xmlns:p14="http://schemas.microsoft.com/office/powerpoint/2010/main" val="2874970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090" y="2735253"/>
            <a:ext cx="503879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uses of texture in vision: analysis</a:t>
            </a:r>
          </a:p>
        </p:txBody>
      </p:sp>
    </p:spTree>
    <p:extLst>
      <p:ext uri="{BB962C8B-B14F-4D97-AF65-F5344CB8AC3E}">
        <p14:creationId xmlns:p14="http://schemas.microsoft.com/office/powerpoint/2010/main" val="1066921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materials, “stuff”</a:t>
            </a:r>
          </a:p>
        </p:txBody>
      </p:sp>
      <p:pic>
        <p:nvPicPr>
          <p:cNvPr id="577538" name="Content Placeholder 3" descr="intr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71600" y="1524000"/>
            <a:ext cx="6438900" cy="4086225"/>
          </a:xfrm>
        </p:spPr>
      </p:pic>
      <p:sp>
        <p:nvSpPr>
          <p:cNvPr id="577539" name="TextBox 4"/>
          <p:cNvSpPr txBox="1">
            <a:spLocks noChangeArrowheads="1"/>
          </p:cNvSpPr>
          <p:nvPr/>
        </p:nvSpPr>
        <p:spPr bwMode="auto">
          <a:xfrm>
            <a:off x="6248400" y="586740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Figure by </a:t>
            </a:r>
            <a:r>
              <a:rPr lang="en-US" dirty="0" err="1"/>
              <a:t>Varma</a:t>
            </a:r>
            <a:r>
              <a:rPr lang="en-US" dirty="0"/>
              <a:t> &amp; </a:t>
            </a:r>
            <a:r>
              <a:rPr lang="en-US" dirty="0" err="1"/>
              <a:t>Zisserman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23607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915951"/>
            <a:ext cx="3124200" cy="4525963"/>
          </a:xfrm>
        </p:spPr>
        <p:txBody>
          <a:bodyPr/>
          <a:lstStyle/>
          <a:p>
            <a:pPr marL="0">
              <a:buNone/>
            </a:pPr>
            <a:r>
              <a:rPr lang="en-US" sz="2800" dirty="0"/>
              <a:t>Texture features for image retrieval</a:t>
            </a:r>
          </a:p>
        </p:txBody>
      </p:sp>
      <p:pic>
        <p:nvPicPr>
          <p:cNvPr id="534530" name="Picture 2"/>
          <p:cNvPicPr>
            <a:picLocks noChangeAspect="1" noChangeArrowheads="1"/>
          </p:cNvPicPr>
          <p:nvPr/>
        </p:nvPicPr>
        <p:blipFill>
          <a:blip r:embed="rId2" cstate="print"/>
          <a:srcRect l="22656" t="33423" r="21094" b="4043"/>
          <a:stretch>
            <a:fillRect/>
          </a:stretch>
        </p:blipFill>
        <p:spPr bwMode="auto">
          <a:xfrm>
            <a:off x="304800" y="763551"/>
            <a:ext cx="5486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47674" y="5437215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Y.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Rubner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C.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Tomasi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and L. J.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Guibas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The earth mover's distance as a metric for image retrieval. </a:t>
            </a:r>
            <a:r>
              <a:rPr lang="en-US" i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International Journal of Computer Vision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40(2):99-121, November 2000,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K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362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Texture for Scene classification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1643063"/>
            <a:ext cx="62198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3640138" y="6396038"/>
            <a:ext cx="5503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TextonBoost (Shotton et al. 2009 IJCV)</a:t>
            </a:r>
          </a:p>
        </p:txBody>
      </p:sp>
    </p:spTree>
    <p:extLst>
      <p:ext uri="{BB962C8B-B14F-4D97-AF65-F5344CB8AC3E}">
        <p14:creationId xmlns:p14="http://schemas.microsoft.com/office/powerpoint/2010/main" val="11810270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/>
        </p:nvGrpSpPr>
        <p:grpSpPr>
          <a:xfrm>
            <a:off x="0" y="0"/>
            <a:ext cx="6708763" cy="6837405"/>
            <a:chOff x="304800" y="-304800"/>
            <a:chExt cx="9269481" cy="9447225"/>
          </a:xfrm>
        </p:grpSpPr>
        <p:pic>
          <p:nvPicPr>
            <p:cNvPr id="53555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4507" t="20889" r="781" b="11186"/>
            <a:stretch>
              <a:fillRect/>
            </a:stretch>
          </p:blipFill>
          <p:spPr bwMode="auto">
            <a:xfrm>
              <a:off x="336492" y="4341825"/>
              <a:ext cx="9237789" cy="48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5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88" t="21563" r="2344" b="11590"/>
            <a:stretch>
              <a:fillRect/>
            </a:stretch>
          </p:blipFill>
          <p:spPr bwMode="auto">
            <a:xfrm>
              <a:off x="304800" y="-304800"/>
              <a:ext cx="9067800" cy="472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6"/>
          <p:cNvSpPr txBox="1"/>
          <p:nvPr/>
        </p:nvSpPr>
        <p:spPr>
          <a:xfrm>
            <a:off x="6616728" y="946116"/>
            <a:ext cx="2527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Characterizing scene categories by texture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616728" y="3282948"/>
            <a:ext cx="474669" cy="35750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345" y="4935801"/>
            <a:ext cx="2089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L. W. </a:t>
            </a:r>
            <a:r>
              <a:rPr lang="en-US" sz="16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Renninger</a:t>
            </a: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and J. </a:t>
            </a:r>
            <a:r>
              <a:rPr lang="en-US" sz="16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Malik</a:t>
            </a: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 When is scene identification just texture recognition? Vision Research 44 (2004) 2301–2311</a:t>
            </a:r>
          </a:p>
        </p:txBody>
      </p:sp>
    </p:spTree>
    <p:extLst>
      <p:ext uri="{BB962C8B-B14F-4D97-AF65-F5344CB8AC3E}">
        <p14:creationId xmlns:p14="http://schemas.microsoft.com/office/powerpoint/2010/main" val="2809816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Texture Synthesis </a:t>
            </a:r>
            <a:r>
              <a:rPr lang="en-US" altLang="en-US" sz="3400" dirty="0">
                <a:hlinkClick r:id="rId2"/>
              </a:rPr>
              <a:t>[</a:t>
            </a:r>
            <a:r>
              <a:rPr lang="en-US" altLang="en-US" sz="3400" dirty="0" err="1">
                <a:hlinkClick r:id="rId2"/>
              </a:rPr>
              <a:t>Efros</a:t>
            </a:r>
            <a:r>
              <a:rPr lang="en-US" altLang="en-US" sz="3400" dirty="0">
                <a:hlinkClick r:id="rId2"/>
              </a:rPr>
              <a:t> &amp; Leung, ICCV 99]</a:t>
            </a:r>
            <a:endParaRPr lang="en-US" altLang="en-US" sz="3400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1447800" y="2590800"/>
            <a:ext cx="6400800" cy="3619500"/>
            <a:chOff x="432" y="480"/>
            <a:chExt cx="4653" cy="3627"/>
          </a:xfrm>
        </p:grpSpPr>
        <p:pic>
          <p:nvPicPr>
            <p:cNvPr id="317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046"/>
              <a:ext cx="2061" cy="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pic>
          <p:nvPicPr>
            <p:cNvPr id="3175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" y="816"/>
              <a:ext cx="957" cy="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pic>
          <p:nvPicPr>
            <p:cNvPr id="317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2046"/>
              <a:ext cx="2061" cy="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pic>
          <p:nvPicPr>
            <p:cNvPr id="3175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" y="824"/>
              <a:ext cx="925" cy="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</a:extLst>
          </p:spPr>
        </p:pic>
        <p:sp>
          <p:nvSpPr>
            <p:cNvPr id="31753" name="Freeform 9"/>
            <p:cNvSpPr>
              <a:spLocks noChangeArrowheads="1"/>
            </p:cNvSpPr>
            <p:nvPr/>
          </p:nvSpPr>
          <p:spPr bwMode="auto">
            <a:xfrm>
              <a:off x="1392" y="1753"/>
              <a:ext cx="237" cy="237"/>
            </a:xfrm>
            <a:custGeom>
              <a:avLst/>
              <a:gdLst>
                <a:gd name="T0" fmla="*/ 787 w 1051"/>
                <a:gd name="T1" fmla="*/ 0 h 1051"/>
                <a:gd name="T2" fmla="*/ 263 w 1051"/>
                <a:gd name="T3" fmla="*/ 0 h 1051"/>
                <a:gd name="T4" fmla="*/ 263 w 1051"/>
                <a:gd name="T5" fmla="*/ 787 h 1051"/>
                <a:gd name="T6" fmla="*/ 0 w 1051"/>
                <a:gd name="T7" fmla="*/ 787 h 1051"/>
                <a:gd name="T8" fmla="*/ 525 w 1051"/>
                <a:gd name="T9" fmla="*/ 1050 h 1051"/>
                <a:gd name="T10" fmla="*/ 1050 w 1051"/>
                <a:gd name="T11" fmla="*/ 787 h 1051"/>
                <a:gd name="T12" fmla="*/ 787 w 1051"/>
                <a:gd name="T13" fmla="*/ 787 h 1051"/>
                <a:gd name="T14" fmla="*/ 787 w 1051"/>
                <a:gd name="T15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1" h="1051">
                  <a:moveTo>
                    <a:pt x="787" y="0"/>
                  </a:moveTo>
                  <a:lnTo>
                    <a:pt x="263" y="0"/>
                  </a:lnTo>
                  <a:lnTo>
                    <a:pt x="263" y="787"/>
                  </a:lnTo>
                  <a:lnTo>
                    <a:pt x="0" y="787"/>
                  </a:lnTo>
                  <a:lnTo>
                    <a:pt x="525" y="1050"/>
                  </a:lnTo>
                  <a:lnTo>
                    <a:pt x="1050" y="787"/>
                  </a:lnTo>
                  <a:lnTo>
                    <a:pt x="787" y="787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 noChangeArrowheads="1"/>
            </p:cNvSpPr>
            <p:nvPr/>
          </p:nvSpPr>
          <p:spPr bwMode="auto">
            <a:xfrm>
              <a:off x="3984" y="1776"/>
              <a:ext cx="237" cy="227"/>
            </a:xfrm>
            <a:custGeom>
              <a:avLst/>
              <a:gdLst>
                <a:gd name="T0" fmla="*/ 787 w 1051"/>
                <a:gd name="T1" fmla="*/ 0 h 1006"/>
                <a:gd name="T2" fmla="*/ 263 w 1051"/>
                <a:gd name="T3" fmla="*/ 0 h 1006"/>
                <a:gd name="T4" fmla="*/ 263 w 1051"/>
                <a:gd name="T5" fmla="*/ 754 h 1006"/>
                <a:gd name="T6" fmla="*/ 0 w 1051"/>
                <a:gd name="T7" fmla="*/ 754 h 1006"/>
                <a:gd name="T8" fmla="*/ 525 w 1051"/>
                <a:gd name="T9" fmla="*/ 1005 h 1006"/>
                <a:gd name="T10" fmla="*/ 1050 w 1051"/>
                <a:gd name="T11" fmla="*/ 754 h 1006"/>
                <a:gd name="T12" fmla="*/ 787 w 1051"/>
                <a:gd name="T13" fmla="*/ 754 h 1006"/>
                <a:gd name="T14" fmla="*/ 787 w 1051"/>
                <a:gd name="T15" fmla="*/ 0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1" h="1006">
                  <a:moveTo>
                    <a:pt x="787" y="0"/>
                  </a:moveTo>
                  <a:lnTo>
                    <a:pt x="263" y="0"/>
                  </a:lnTo>
                  <a:lnTo>
                    <a:pt x="263" y="754"/>
                  </a:lnTo>
                  <a:lnTo>
                    <a:pt x="0" y="754"/>
                  </a:lnTo>
                  <a:lnTo>
                    <a:pt x="525" y="1005"/>
                  </a:lnTo>
                  <a:lnTo>
                    <a:pt x="1050" y="754"/>
                  </a:lnTo>
                  <a:lnTo>
                    <a:pt x="787" y="754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5" name="Text Box 11"/>
            <p:cNvSpPr txBox="1">
              <a:spLocks noChangeArrowheads="1"/>
            </p:cNvSpPr>
            <p:nvPr/>
          </p:nvSpPr>
          <p:spPr bwMode="auto">
            <a:xfrm>
              <a:off x="1201" y="480"/>
              <a:ext cx="133" cy="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/>
            </a:p>
          </p:txBody>
        </p:sp>
        <p:sp>
          <p:nvSpPr>
            <p:cNvPr id="31756" name="Text Box 12"/>
            <p:cNvSpPr txBox="1">
              <a:spLocks noChangeArrowheads="1"/>
            </p:cNvSpPr>
            <p:nvPr/>
          </p:nvSpPr>
          <p:spPr bwMode="auto">
            <a:xfrm>
              <a:off x="3782" y="480"/>
              <a:ext cx="134" cy="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3851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338263" y="1271588"/>
          <a:ext cx="170973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Bitmap Image" r:id="rId5" imgW="828791" imgH="885949" progId="Paint.Picture">
                  <p:embed/>
                </p:oleObj>
              </mc:Choice>
              <mc:Fallback>
                <p:oleObj name="Bitmap Image" r:id="rId5" imgW="828791" imgH="8859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263" y="1271588"/>
                        <a:ext cx="1709737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8224838" cy="9144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altLang="en-US"/>
              <a:t>Synthesizing One Pixel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1147763" y="3100388"/>
            <a:ext cx="22050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sample image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4648200" y="2438400"/>
            <a:ext cx="1519238" cy="1524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AutoShape 6"/>
          <p:cNvSpPr>
            <a:spLocks noChangeArrowheads="1"/>
          </p:cNvSpPr>
          <p:nvPr/>
        </p:nvSpPr>
        <p:spPr bwMode="auto">
          <a:xfrm>
            <a:off x="2138363" y="2343150"/>
            <a:ext cx="300037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AutoShape 7"/>
          <p:cNvSpPr>
            <a:spLocks noChangeArrowheads="1"/>
          </p:cNvSpPr>
          <p:nvPr/>
        </p:nvSpPr>
        <p:spPr bwMode="auto">
          <a:xfrm>
            <a:off x="1990725" y="1657350"/>
            <a:ext cx="300038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5257800" y="3633788"/>
            <a:ext cx="2538413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Generated image</a:t>
            </a:r>
          </a:p>
        </p:txBody>
      </p:sp>
      <p:sp>
        <p:nvSpPr>
          <p:cNvPr id="3277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228600" y="4271963"/>
            <a:ext cx="8534400" cy="2357437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 marL="571500" lvl="1">
              <a:lnSpc>
                <a:spcPct val="90000"/>
              </a:lnSpc>
              <a:spcBef>
                <a:spcPts val="700"/>
              </a:spcBef>
            </a:pPr>
            <a:r>
              <a:rPr lang="en-GB" altLang="en-US" sz="2400"/>
              <a:t>What is                                                                           ?</a:t>
            </a:r>
          </a:p>
          <a:p>
            <a:pPr marL="571500" lvl="1">
              <a:lnSpc>
                <a:spcPct val="90000"/>
              </a:lnSpc>
              <a:spcBef>
                <a:spcPts val="700"/>
              </a:spcBef>
            </a:pPr>
            <a:r>
              <a:rPr lang="en-GB" altLang="en-US" sz="2400"/>
              <a:t>Find all the windows in the image that match the neighborhood</a:t>
            </a:r>
          </a:p>
          <a:p>
            <a:pPr lvl="2">
              <a:lnSpc>
                <a:spcPct val="90000"/>
              </a:lnSpc>
              <a:spcBef>
                <a:spcPts val="700"/>
              </a:spcBef>
            </a:pPr>
            <a:r>
              <a:rPr lang="en-GB" altLang="en-US" sz="2000"/>
              <a:t>consider only pixels in the neighborhood that are already filled in</a:t>
            </a:r>
          </a:p>
          <a:p>
            <a:pPr marL="571500" lvl="1">
              <a:lnSpc>
                <a:spcPct val="90000"/>
              </a:lnSpc>
              <a:spcBef>
                <a:spcPts val="700"/>
              </a:spcBef>
            </a:pPr>
            <a:r>
              <a:rPr lang="en-GB" altLang="en-US" sz="2400"/>
              <a:t>To synthesize </a:t>
            </a:r>
            <a:r>
              <a:rPr lang="en-GB" altLang="en-US" sz="2400" b="1"/>
              <a:t>x</a:t>
            </a:r>
            <a:endParaRPr lang="en-GB" altLang="en-US" sz="2400"/>
          </a:p>
          <a:p>
            <a:pPr lvl="2">
              <a:lnSpc>
                <a:spcPct val="90000"/>
              </a:lnSpc>
              <a:spcBef>
                <a:spcPts val="700"/>
              </a:spcBef>
            </a:pPr>
            <a:r>
              <a:rPr lang="en-GB" altLang="en-US" sz="2000"/>
              <a:t>pick one matching window at random</a:t>
            </a:r>
          </a:p>
          <a:p>
            <a:pPr lvl="2">
              <a:lnSpc>
                <a:spcPct val="90000"/>
              </a:lnSpc>
              <a:spcBef>
                <a:spcPts val="700"/>
              </a:spcBef>
            </a:pPr>
            <a:r>
              <a:rPr lang="en-GB" altLang="en-US" sz="2000"/>
              <a:t>assign </a:t>
            </a:r>
            <a:r>
              <a:rPr lang="en-GB" altLang="en-US" sz="2000" b="1"/>
              <a:t>x</a:t>
            </a:r>
            <a:r>
              <a:rPr lang="en-GB" altLang="en-US" sz="2000"/>
              <a:t> to be the center pixel of that window</a:t>
            </a:r>
          </a:p>
        </p:txBody>
      </p:sp>
      <p:sp>
        <p:nvSpPr>
          <p:cNvPr id="32778" name="AutoShape 10"/>
          <p:cNvSpPr>
            <a:spLocks noChangeArrowheads="1"/>
          </p:cNvSpPr>
          <p:nvPr/>
        </p:nvSpPr>
        <p:spPr bwMode="auto">
          <a:xfrm>
            <a:off x="1757363" y="2114550"/>
            <a:ext cx="300037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>
            <a:off x="3357563" y="2601913"/>
            <a:ext cx="1371600" cy="0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3205163" y="1957388"/>
            <a:ext cx="1589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SAMPLE</a:t>
            </a:r>
            <a:endParaRPr lang="en-US" altLang="en-US"/>
          </a:p>
        </p:txBody>
      </p:sp>
      <p:graphicFrame>
        <p:nvGraphicFramePr>
          <p:cNvPr id="32781" name="Object 13"/>
          <p:cNvGraphicFramePr>
            <a:graphicFrameLocks noChangeAspect="1"/>
          </p:cNvGraphicFramePr>
          <p:nvPr/>
        </p:nvGraphicFramePr>
        <p:xfrm>
          <a:off x="5414963" y="1143000"/>
          <a:ext cx="2486025" cy="24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5" name="Bitmap Image" r:id="rId7" imgW="1647619" imgH="1600000" progId="Paint.Picture">
                  <p:embed/>
                </p:oleObj>
              </mc:Choice>
              <mc:Fallback>
                <p:oleObj name="Bitmap Image" r:id="rId7" imgW="1647619" imgH="160000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963" y="1143000"/>
                        <a:ext cx="2486025" cy="241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2" name="AutoShape 14"/>
          <p:cNvSpPr>
            <a:spLocks noChangeArrowheads="1"/>
          </p:cNvSpPr>
          <p:nvPr/>
        </p:nvSpPr>
        <p:spPr bwMode="auto">
          <a:xfrm>
            <a:off x="5872163" y="2643188"/>
            <a:ext cx="223837" cy="223837"/>
          </a:xfrm>
          <a:prstGeom prst="roundRect">
            <a:avLst>
              <a:gd name="adj" fmla="val 70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AutoShape 15"/>
          <p:cNvSpPr>
            <a:spLocks noChangeArrowheads="1"/>
          </p:cNvSpPr>
          <p:nvPr/>
        </p:nvSpPr>
        <p:spPr bwMode="auto">
          <a:xfrm>
            <a:off x="5186363" y="2033588"/>
            <a:ext cx="1519237" cy="1443037"/>
          </a:xfrm>
          <a:prstGeom prst="roundRect">
            <a:avLst>
              <a:gd name="adj" fmla="val 106"/>
            </a:avLst>
          </a:prstGeom>
          <a:noFill/>
          <a:ln w="57277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5567363" y="25669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x</a:t>
            </a:r>
            <a:endParaRPr lang="en-US" altLang="en-US"/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6324600" y="6858000"/>
            <a:ext cx="3810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endParaRPr lang="en-US" altLang="en-US" sz="1800" b="1">
              <a:solidFill>
                <a:schemeClr val="accent2"/>
              </a:solidFill>
              <a:latin typeface="Arial" charset="0"/>
            </a:endParaRPr>
          </a:p>
        </p:txBody>
      </p:sp>
      <p:pic>
        <p:nvPicPr>
          <p:cNvPr id="32786" name="Picture 18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419600"/>
            <a:ext cx="5029200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535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63" y="1143000"/>
            <a:ext cx="2486025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xfrm>
            <a:off x="766763" y="76200"/>
            <a:ext cx="8224837" cy="9144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altLang="en-US"/>
              <a:t>Really Synthesizing One Pixel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lum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676400"/>
            <a:ext cx="1335087" cy="1365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-18000"/>
                  </a:blip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1300163" y="3128963"/>
            <a:ext cx="22050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sample image</a:t>
            </a:r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4648200" y="2667000"/>
            <a:ext cx="1519238" cy="1524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AutoShape 7"/>
          <p:cNvSpPr>
            <a:spLocks noChangeArrowheads="1"/>
          </p:cNvSpPr>
          <p:nvPr/>
        </p:nvSpPr>
        <p:spPr bwMode="auto">
          <a:xfrm>
            <a:off x="2438400" y="2443163"/>
            <a:ext cx="300038" cy="376237"/>
          </a:xfrm>
          <a:prstGeom prst="roundRect">
            <a:avLst>
              <a:gd name="adj" fmla="val 523"/>
            </a:avLst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AutoShape 8"/>
          <p:cNvSpPr>
            <a:spLocks noChangeArrowheads="1"/>
          </p:cNvSpPr>
          <p:nvPr/>
        </p:nvSpPr>
        <p:spPr bwMode="auto">
          <a:xfrm>
            <a:off x="2214563" y="1757363"/>
            <a:ext cx="300037" cy="376237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3352800" y="2778125"/>
            <a:ext cx="1371600" cy="0"/>
          </a:xfrm>
          <a:prstGeom prst="line">
            <a:avLst/>
          </a:prstGeom>
          <a:noFill/>
          <a:ln w="28440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-228600" y="4038600"/>
            <a:ext cx="9367838" cy="2357438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 lvl="1">
              <a:spcBef>
                <a:spcPts val="700"/>
              </a:spcBef>
            </a:pPr>
            <a:endParaRPr lang="en-GB" altLang="en-US"/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sp>
        <p:nvSpPr>
          <p:cNvPr id="35851" name="AutoShape 11"/>
          <p:cNvSpPr>
            <a:spLocks noChangeArrowheads="1"/>
          </p:cNvSpPr>
          <p:nvPr/>
        </p:nvSpPr>
        <p:spPr bwMode="auto">
          <a:xfrm>
            <a:off x="1524000" y="2057400"/>
            <a:ext cx="300038" cy="376238"/>
          </a:xfrm>
          <a:prstGeom prst="roundRect">
            <a:avLst>
              <a:gd name="adj" fmla="val 523"/>
            </a:avLst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152400" y="4191000"/>
            <a:ext cx="8686800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46800" rIns="18000" bIns="468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spcBef>
                <a:spcPts val="700"/>
              </a:spcBef>
            </a:pPr>
            <a:r>
              <a:rPr lang="en-GB" altLang="en-US"/>
              <a:t>An exact neighbourhood match might not be present</a:t>
            </a:r>
          </a:p>
          <a:p>
            <a:pPr lvl="1">
              <a:spcBef>
                <a:spcPts val="700"/>
              </a:spcBef>
            </a:pPr>
            <a:r>
              <a:rPr lang="en-GB" altLang="en-US"/>
              <a:t>So we find the </a:t>
            </a:r>
            <a:r>
              <a:rPr lang="en-GB" altLang="en-US" b="1"/>
              <a:t>best</a:t>
            </a:r>
            <a:r>
              <a:rPr lang="en-GB" altLang="en-US"/>
              <a:t> matches using SSD error and randomly choose between them, preferring better matches with higher probability</a:t>
            </a:r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3200400" y="2133600"/>
            <a:ext cx="1589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SAMPLE</a:t>
            </a:r>
            <a:endParaRPr lang="en-US" alt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4648200" y="2438400"/>
            <a:ext cx="1519238" cy="15240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Text Box 15"/>
          <p:cNvSpPr txBox="1">
            <a:spLocks noChangeArrowheads="1"/>
          </p:cNvSpPr>
          <p:nvPr/>
        </p:nvSpPr>
        <p:spPr bwMode="auto">
          <a:xfrm>
            <a:off x="5257800" y="3633788"/>
            <a:ext cx="2538413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>
            <a:lvl1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71525" algn="l"/>
                <a:tab pos="1543050" algn="l"/>
                <a:tab pos="1939925" algn="l"/>
                <a:tab pos="2052638" algn="l"/>
                <a:tab pos="2171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lnSpc>
                <a:spcPct val="61000"/>
              </a:lnSpc>
              <a:spcBef>
                <a:spcPts val="513"/>
              </a:spcBef>
            </a:pPr>
            <a:r>
              <a:rPr lang="en-GB" altLang="en-US" b="1"/>
              <a:t>Generated image</a:t>
            </a:r>
          </a:p>
        </p:txBody>
      </p:sp>
      <p:sp>
        <p:nvSpPr>
          <p:cNvPr id="35856" name="AutoShape 16"/>
          <p:cNvSpPr>
            <a:spLocks noChangeArrowheads="1"/>
          </p:cNvSpPr>
          <p:nvPr/>
        </p:nvSpPr>
        <p:spPr bwMode="auto">
          <a:xfrm>
            <a:off x="5872163" y="2643188"/>
            <a:ext cx="223837" cy="223837"/>
          </a:xfrm>
          <a:prstGeom prst="roundRect">
            <a:avLst>
              <a:gd name="adj" fmla="val 70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AutoShape 17"/>
          <p:cNvSpPr>
            <a:spLocks noChangeArrowheads="1"/>
          </p:cNvSpPr>
          <p:nvPr/>
        </p:nvSpPr>
        <p:spPr bwMode="auto">
          <a:xfrm>
            <a:off x="5186363" y="2033588"/>
            <a:ext cx="1519237" cy="1443037"/>
          </a:xfrm>
          <a:prstGeom prst="roundRect">
            <a:avLst>
              <a:gd name="adj" fmla="val 106"/>
            </a:avLst>
          </a:prstGeom>
          <a:noFill/>
          <a:ln w="57277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Text Box 18"/>
          <p:cNvSpPr txBox="1">
            <a:spLocks noChangeArrowheads="1"/>
          </p:cNvSpPr>
          <p:nvPr/>
        </p:nvSpPr>
        <p:spPr bwMode="auto">
          <a:xfrm>
            <a:off x="5567363" y="25669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x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001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6763" y="152400"/>
            <a:ext cx="8224837" cy="757238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>
            <a:normAutofit fontScale="90000"/>
          </a:bodyPr>
          <a:lstStyle/>
          <a:p>
            <a:pPr>
              <a:spcBef>
                <a:spcPts val="513"/>
              </a:spcBef>
            </a:pPr>
            <a:r>
              <a:rPr lang="en-GB" altLang="en-US"/>
              <a:t>Growing Texture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28600" y="4038600"/>
            <a:ext cx="9367838" cy="2357438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46800"/>
          <a:lstStyle/>
          <a:p>
            <a:pPr lvl="1">
              <a:spcBef>
                <a:spcPts val="700"/>
              </a:spcBef>
            </a:pPr>
            <a:endParaRPr lang="en-GB" altLang="en-US"/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28600" y="4267200"/>
            <a:ext cx="8686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46800" rIns="18000" bIns="468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>
              <a:spcBef>
                <a:spcPts val="700"/>
              </a:spcBef>
            </a:pPr>
            <a:r>
              <a:rPr lang="en-GB" altLang="en-US"/>
              <a:t>Starting from the initial image,  “grow” the texture one pixel at a time</a:t>
            </a:r>
          </a:p>
          <a:p>
            <a:pPr lvl="1">
              <a:spcBef>
                <a:spcPts val="700"/>
              </a:spcBef>
            </a:pPr>
            <a:endParaRPr lang="en-GB" altLang="en-US"/>
          </a:p>
        </p:txBody>
      </p:sp>
      <p:pic>
        <p:nvPicPr>
          <p:cNvPr id="37893" name="Picture 5" descr="st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2439988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0" y="1295400"/>
            <a:ext cx="24511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5" name="Picture 7" descr="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295400"/>
            <a:ext cx="24511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6" name="AutoShape 8"/>
          <p:cNvSpPr>
            <a:spLocks noChangeArrowheads="1"/>
          </p:cNvSpPr>
          <p:nvPr/>
        </p:nvSpPr>
        <p:spPr bwMode="auto">
          <a:xfrm>
            <a:off x="2971800" y="2438400"/>
            <a:ext cx="304800" cy="304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AutoShape 9"/>
          <p:cNvSpPr>
            <a:spLocks noChangeArrowheads="1"/>
          </p:cNvSpPr>
          <p:nvPr/>
        </p:nvSpPr>
        <p:spPr bwMode="auto">
          <a:xfrm>
            <a:off x="5867400" y="2438400"/>
            <a:ext cx="304800" cy="304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53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Window Size Controls Regularity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06550"/>
            <a:ext cx="2362200" cy="23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83075"/>
            <a:ext cx="3048000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83075"/>
            <a:ext cx="3048000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84663"/>
            <a:ext cx="3048000" cy="24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95488"/>
            <a:ext cx="3048000" cy="24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1066800" cy="106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3810000" y="2590800"/>
            <a:ext cx="838200" cy="762000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3810000" y="2590800"/>
            <a:ext cx="6096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3810000" y="2590800"/>
            <a:ext cx="457200" cy="4572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3810000" y="2590800"/>
            <a:ext cx="304800" cy="3048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 flipH="1">
            <a:off x="1371600" y="2895600"/>
            <a:ext cx="2590800" cy="15240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Line 14"/>
          <p:cNvSpPr>
            <a:spLocks noChangeShapeType="1"/>
          </p:cNvSpPr>
          <p:nvPr/>
        </p:nvSpPr>
        <p:spPr bwMode="auto">
          <a:xfrm>
            <a:off x="4038600" y="3048000"/>
            <a:ext cx="0" cy="1371600"/>
          </a:xfrm>
          <a:prstGeom prst="line">
            <a:avLst/>
          </a:prstGeom>
          <a:noFill/>
          <a:ln w="38100">
            <a:solidFill>
              <a:srgbClr val="00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Line 15"/>
          <p:cNvSpPr>
            <a:spLocks noChangeShapeType="1"/>
          </p:cNvSpPr>
          <p:nvPr/>
        </p:nvSpPr>
        <p:spPr bwMode="auto">
          <a:xfrm>
            <a:off x="4267200" y="3200400"/>
            <a:ext cx="1828800" cy="12192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2" name="Line 16"/>
          <p:cNvSpPr>
            <a:spLocks noChangeShapeType="1"/>
          </p:cNvSpPr>
          <p:nvPr/>
        </p:nvSpPr>
        <p:spPr bwMode="auto">
          <a:xfrm>
            <a:off x="4648200" y="2971800"/>
            <a:ext cx="1371600" cy="152400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97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GB" altLang="en-US"/>
              <a:t>More Synthesis Results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0225"/>
            <a:ext cx="914400" cy="90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68425"/>
            <a:ext cx="2133600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68425"/>
            <a:ext cx="2132013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368425"/>
            <a:ext cx="2132012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68425"/>
            <a:ext cx="2133600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78225"/>
            <a:ext cx="838200" cy="6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6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4025"/>
            <a:ext cx="2438400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7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264025"/>
            <a:ext cx="2438400" cy="17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4097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64025"/>
            <a:ext cx="2370138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1219200" y="3505200"/>
            <a:ext cx="3322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latin typeface="Arial" charset="0"/>
              </a:rPr>
              <a:t>Increasing window size</a:t>
            </a:r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>
            <a:off x="4572000" y="3770313"/>
            <a:ext cx="396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8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26" descr="E:\class\figures\barrel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887285"/>
            <a:ext cx="4067175" cy="53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8" name="Text Box 1028"/>
          <p:cNvSpPr txBox="1">
            <a:spLocks noChangeArrowheads="1"/>
          </p:cNvSpPr>
          <p:nvPr/>
        </p:nvSpPr>
        <p:spPr bwMode="auto">
          <a:xfrm>
            <a:off x="1600200" y="6400800"/>
            <a:ext cx="6545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Gradient in the spacing of the barrels (Gibson 1957)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2014" y="375501"/>
            <a:ext cx="3508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 provides shape information</a:t>
            </a:r>
          </a:p>
        </p:txBody>
      </p:sp>
    </p:spTree>
    <p:extLst>
      <p:ext uri="{BB962C8B-B14F-4D97-AF65-F5344CB8AC3E}">
        <p14:creationId xmlns:p14="http://schemas.microsoft.com/office/powerpoint/2010/main" val="290628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26" descr="E:\class\figures\corrid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651000"/>
            <a:ext cx="6286500" cy="35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 Box 1027"/>
          <p:cNvSpPr txBox="1">
            <a:spLocks noChangeArrowheads="1"/>
          </p:cNvSpPr>
          <p:nvPr/>
        </p:nvSpPr>
        <p:spPr bwMode="auto">
          <a:xfrm>
            <a:off x="685800" y="5486400"/>
            <a:ext cx="7710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Texture gradient associated to converging lines (Gibson1957)</a:t>
            </a:r>
          </a:p>
        </p:txBody>
      </p:sp>
    </p:spTree>
    <p:extLst>
      <p:ext uri="{BB962C8B-B14F-4D97-AF65-F5344CB8AC3E}">
        <p14:creationId xmlns:p14="http://schemas.microsoft.com/office/powerpoint/2010/main" val="315596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from texture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Classic formulation: Given a single image of a textured surface, estimate the shape of the observed surface from the distortion of the texture created by the imaging process</a:t>
            </a:r>
          </a:p>
          <a:p>
            <a:r>
              <a:rPr lang="en-US" sz="2800" dirty="0"/>
              <a:t>Approaches estimate plane parameters,</a:t>
            </a:r>
          </a:p>
          <a:p>
            <a:pPr marL="0" indent="0">
              <a:buNone/>
            </a:pPr>
            <a:r>
              <a:rPr lang="en-US" sz="2800" dirty="0"/>
              <a:t>     Require restrictive assumptions on the texture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isotropy  (same distribution in every direction) and  orthographic projection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Homogeneity (every texture window is same)</a:t>
            </a:r>
          </a:p>
        </p:txBody>
      </p:sp>
    </p:spTree>
    <p:extLst>
      <p:ext uri="{BB962C8B-B14F-4D97-AF65-F5344CB8AC3E}">
        <p14:creationId xmlns:p14="http://schemas.microsoft.com/office/powerpoint/2010/main" val="21265790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L = k (\frac{1}{\delta})^D&#10;$$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\log L = \log (\frac{1}{\delta}) \cdot D + \log k&#10;$$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D = \lim_{\delta \rightarrow \infty}  \frac{\log L }{\log \frac{1}{\delta}} $$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 | \mbox{neighborhood of pixels around x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377"/>
  <p:tag name="PICTUREFILESIZE" val="2758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1639</Words>
  <Application>Microsoft Office PowerPoint</Application>
  <PresentationFormat>On-screen Show (4:3)</PresentationFormat>
  <Paragraphs>281</Paragraphs>
  <Slides>66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Times</vt:lpstr>
      <vt:lpstr>Times New Roman</vt:lpstr>
      <vt:lpstr>Wingdings</vt:lpstr>
      <vt:lpstr>Office Theme</vt:lpstr>
      <vt:lpstr>Equation</vt:lpstr>
      <vt:lpstr>Acrobat Document</vt:lpstr>
      <vt:lpstr>Bitmap Image</vt:lpstr>
      <vt:lpstr>Texture</vt:lpstr>
      <vt:lpstr>PowerPoint Presentation</vt:lpstr>
      <vt:lpstr>Applications</vt:lpstr>
      <vt:lpstr>Issues: 1) Discrimination/Analysis</vt:lpstr>
      <vt:lpstr>2) Synthesis</vt:lpstr>
      <vt:lpstr>Texture for Scene classification</vt:lpstr>
      <vt:lpstr>PowerPoint Presentation</vt:lpstr>
      <vt:lpstr>PowerPoint Presentation</vt:lpstr>
      <vt:lpstr>Shape from texture</vt:lpstr>
      <vt:lpstr>PowerPoint Presentation</vt:lpstr>
      <vt:lpstr>Texture description for recognition</vt:lpstr>
      <vt:lpstr>Why computing texture?</vt:lpstr>
      <vt:lpstr>Overview</vt:lpstr>
      <vt:lpstr>Local descriptors: motivation</vt:lpstr>
      <vt:lpstr>Example (Forsyth &amp; Ponce)</vt:lpstr>
      <vt:lpstr>PowerPoint Presentation</vt:lpstr>
      <vt:lpstr>What are Right Filters?</vt:lpstr>
      <vt:lpstr>What are Right Filters?</vt:lpstr>
      <vt:lpstr>Blob detector</vt:lpstr>
      <vt:lpstr>Center Surround filter </vt:lpstr>
      <vt:lpstr>Blob filter</vt:lpstr>
      <vt:lpstr>Efficient implementation</vt:lpstr>
      <vt:lpstr>Multivariate Gaussian</vt:lpstr>
      <vt:lpstr>Difference of Gaussian Filters</vt:lpstr>
      <vt:lpstr>Spots and Oriented Bars (Malik and Perona)</vt:lpstr>
      <vt:lpstr>PowerPoint Presentation</vt:lpstr>
      <vt:lpstr>PowerPoint Presentation</vt:lpstr>
      <vt:lpstr>Filter banks</vt:lpstr>
      <vt:lpstr>Filter banks</vt:lpstr>
      <vt:lpstr>Gabor Filters</vt:lpstr>
      <vt:lpstr>Gabor filters are examples of Wavelets</vt:lpstr>
      <vt:lpstr>Global: descriptions</vt:lpstr>
      <vt:lpstr>Global description: Simplest Texture Discrimination</vt:lpstr>
      <vt:lpstr>High-dimensional features</vt:lpstr>
      <vt:lpstr>2. Learning the visual vocabulary</vt:lpstr>
      <vt:lpstr>2. Learning the visual vocabulary</vt:lpstr>
      <vt:lpstr>Example of texton dictionary </vt:lpstr>
      <vt:lpstr>Texture recognition</vt:lpstr>
      <vt:lpstr>PowerPoint Presentation</vt:lpstr>
      <vt:lpstr>Different approaches</vt:lpstr>
      <vt:lpstr>Viewpoint invariant texture description </vt:lpstr>
      <vt:lpstr>Multi-fractal spectrum (MFS) texture signature</vt:lpstr>
      <vt:lpstr>Fractal dimension</vt:lpstr>
      <vt:lpstr>Idea of fractal quantity</vt:lpstr>
      <vt:lpstr>Fractal dimension</vt:lpstr>
      <vt:lpstr>MFS</vt:lpstr>
      <vt:lpstr>Invariance </vt:lpstr>
      <vt:lpstr>Basic idea</vt:lpstr>
      <vt:lpstr>View-point invariance</vt:lpstr>
      <vt:lpstr>(cont’)</vt:lpstr>
      <vt:lpstr>Surface deformation invariance</vt:lpstr>
      <vt:lpstr>(cont’)</vt:lpstr>
      <vt:lpstr>PowerPoint Presentation</vt:lpstr>
      <vt:lpstr>PowerPoint Presentation</vt:lpstr>
      <vt:lpstr>Comparison of classification</vt:lpstr>
      <vt:lpstr>MFS on SIFT-like textons</vt:lpstr>
      <vt:lpstr>Example uses of texture in vision: analysis</vt:lpstr>
      <vt:lpstr>Classifying materials, “stuff”</vt:lpstr>
      <vt:lpstr>PowerPoint Presentation</vt:lpstr>
      <vt:lpstr>PowerPoint Presentation</vt:lpstr>
      <vt:lpstr>Texture Synthesis [Efros &amp; Leung, ICCV 99]</vt:lpstr>
      <vt:lpstr>Synthesizing One Pixel</vt:lpstr>
      <vt:lpstr>Really Synthesizing One Pixel</vt:lpstr>
      <vt:lpstr>Growing Texture</vt:lpstr>
      <vt:lpstr>Window Size Controls Regularity</vt:lpstr>
      <vt:lpstr>More Synthesis Results</vt:lpstr>
    </vt:vector>
  </TitlesOfParts>
  <Company>UMIACS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</dc:title>
  <dc:creator>fer</dc:creator>
  <cp:lastModifiedBy>Cornelia Fermuller</cp:lastModifiedBy>
  <cp:revision>45</cp:revision>
  <dcterms:created xsi:type="dcterms:W3CDTF">2014-01-21T17:15:59Z</dcterms:created>
  <dcterms:modified xsi:type="dcterms:W3CDTF">2019-04-04T14:17:03Z</dcterms:modified>
</cp:coreProperties>
</file>